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16" r:id="rId3"/>
    <p:sldId id="302" r:id="rId4"/>
    <p:sldId id="291" r:id="rId5"/>
    <p:sldId id="257" r:id="rId6"/>
    <p:sldId id="295" r:id="rId7"/>
    <p:sldId id="306" r:id="rId8"/>
    <p:sldId id="321" r:id="rId9"/>
    <p:sldId id="299" r:id="rId10"/>
    <p:sldId id="288" r:id="rId11"/>
    <p:sldId id="271" r:id="rId12"/>
    <p:sldId id="298" r:id="rId13"/>
    <p:sldId id="300" r:id="rId14"/>
    <p:sldId id="324" r:id="rId15"/>
    <p:sldId id="312" r:id="rId16"/>
    <p:sldId id="325" r:id="rId17"/>
    <p:sldId id="322" r:id="rId18"/>
    <p:sldId id="323" r:id="rId19"/>
    <p:sldId id="327" r:id="rId20"/>
    <p:sldId id="319" r:id="rId21"/>
    <p:sldId id="320" r:id="rId2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118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2976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861"/>
    <a:srgbClr val="FF6F00"/>
    <a:srgbClr val="F6F2CE"/>
    <a:srgbClr val="F3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1"/>
    <p:restoredTop sz="91556"/>
  </p:normalViewPr>
  <p:slideViewPr>
    <p:cSldViewPr snapToGrid="0" snapToObjects="1">
      <p:cViewPr>
        <p:scale>
          <a:sx n="120" d="100"/>
          <a:sy n="120" d="100"/>
        </p:scale>
        <p:origin x="2576" y="2832"/>
      </p:cViewPr>
      <p:guideLst>
        <p:guide orient="horz" pos="1366"/>
        <p:guide pos="1186"/>
        <p:guide orient="horz" pos="2160"/>
        <p:guide orient="horz" pos="29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3CA4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69-3A49-AFB4-82CBDD810A71}"/>
              </c:ext>
            </c:extLst>
          </c:dPt>
          <c:dPt>
            <c:idx val="1"/>
            <c:bubble3D val="0"/>
            <c:spPr>
              <a:solidFill>
                <a:srgbClr val="1758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69-3A49-AFB4-82CBDD810A71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69-3A49-AFB4-82CBDD810A7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7F1E1-2256-6849-892D-082DE6BCE8E4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0AF3F-F64B-9B4C-B866-66ABB17A5E7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8697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736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1200" dirty="0">
              <a:solidFill>
                <a:srgbClr val="F3CA47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4481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1200" dirty="0">
              <a:solidFill>
                <a:srgbClr val="F3CA47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6559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1200" dirty="0">
              <a:solidFill>
                <a:srgbClr val="F3CA47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660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1200" dirty="0">
              <a:solidFill>
                <a:srgbClr val="F3CA47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5073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1200" dirty="0">
              <a:solidFill>
                <a:srgbClr val="F3CA47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3394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1200" dirty="0">
              <a:solidFill>
                <a:srgbClr val="F3CA47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342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BE" sz="1200" dirty="0">
              <a:solidFill>
                <a:srgbClr val="F3CA47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15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7333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0AF3F-F64B-9B4C-B866-66ABB17A5E70}" type="slidenum">
              <a:rPr lang="en-BE" smtClean="0"/>
              <a:t>21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1021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85C7-9AF5-124A-9561-CDE1A208E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0A27F-96DF-2D44-AA26-5B258480D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241E-FBD2-1744-9249-FB12A248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1595C-18E2-5D45-A93E-9764FF5EF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45FD6-E609-824C-B6D7-FA3E4966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8834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5911-3D31-9E41-B924-25FA28C5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3944B-B4D8-D348-89F4-B5CAE9401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94FD2-CBBF-B944-8403-391EDCDE3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E86B0-3DB7-BB42-BE1B-FD7E26EB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3DA11-6122-7647-A6E7-B092FDA9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1638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D1F8-E16C-174A-ACAB-B71CD3B25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EB6CA5-80A6-2B4E-9420-1C3E8BEBC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2E256-55F0-FA40-88A1-B4D2F9BD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65EBD-2A31-0241-AB7F-CB19DE4A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F8DB-E334-6646-972F-DCFA2285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9120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D9F0-D952-754D-A076-25A90E77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70B27-1023-BF41-9625-DDDCCAED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3BA-40F1-874C-91C3-94A74D1AB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0304-F02F-7B4A-9847-CD9E9BFB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12924-D1FA-B747-99C3-168D6218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0196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F6E9-AD2D-4741-9299-EFA1C2AC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52BC-4D98-2E43-ABBA-2613A7416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0E7FF-B9F4-A044-8AC3-21B31E487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B6331-F48B-1343-B6CF-F1E3721A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A704E-517B-3C49-8FA9-3A68D113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6014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60CA-7836-164D-8D0A-2F5660C9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1FAD1-65FD-4240-BDA9-1A2C0634E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83C33-FFDB-864C-A750-5B1885416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A1241-A031-BC44-B866-5E1EC372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0D3F9-5A3F-574E-8B2D-F77CD674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F94AD-D556-5E48-8F6C-6061C6D7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4174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9DD8-0256-214E-9543-D64FEA74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81075-8957-984C-A337-743ADECA0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83112-EA23-AF44-BEDF-03D4C335E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D8AA-35DD-B447-BEF0-68223B94A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6C89D-A41B-1049-B27F-496241E78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86B3C-8EB2-314A-9ED3-4887E499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C841B-BCAC-A741-B136-6125C9A2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12B342-F09C-7646-8F3E-7ADEEFE7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0276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E62A5-6482-2040-B302-AF497876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36E74-5A97-8140-BCBE-3CF14AC6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943AE-5016-2246-A7FE-147FC73B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797DE-BAD2-874E-9E4E-186571091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63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AEA08-1FC8-144C-9162-74076F463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A2FCE2-0267-F742-A9ED-AB7B9E0C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9032D-AAE3-E04A-8664-74CB3E69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49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4D34-02B6-3B4E-B544-55195A54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A7AF-7E19-3D4F-AE9F-C5514C7C7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1AF5C-75A6-9443-AB35-7F8D19B3E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52699-FE5D-8246-AA4C-A9D1B681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52A98-3FBE-5E43-859F-EA038ABC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52870-CDD3-CC42-805D-2EF2BD1F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556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06B9F-27E1-1146-8351-D544DA2B6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6F653F-BCBE-304F-8EF4-BE1308AF1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4567D-06B1-FF48-BCD5-4D9D9A3BF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0B5AA-11E7-5E46-825D-68EC5DA2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A9767-DDF7-E842-8CCE-EEBC49FD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25395-496C-D944-9C91-09D6D13A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569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5B3C00-6A26-E04C-BED7-04134A21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00079-29A4-204C-9F95-F2AAD1BF9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752A5-F851-5740-8368-D370C581E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75A6-D5EC-0642-AF37-D0B999E65F93}" type="datetimeFigureOut">
              <a:rPr lang="en-BE" smtClean="0"/>
              <a:t>14/06/2020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F6366-A5DF-F649-AB75-8EDA37026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68DC7-BC20-BE43-8C25-EA9F38445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D74C4-2C45-A84E-B076-7FB7F641809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907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25.svg"/><Relationship Id="rId4" Type="http://schemas.openxmlformats.org/officeDocument/2006/relationships/image" Target="../media/image16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10.svg"/><Relationship Id="rId9" Type="http://schemas.openxmlformats.org/officeDocument/2006/relationships/chart" Target="../charts/chart1.xml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6CD3-9763-4C41-84F2-77AD6A464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Lean 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51DAD-3D41-9F4E-B510-6A404FA20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BE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 framework of security activities and design factors for DevSecOps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1FC741-2F7F-A842-A59C-D6BC78BDB572}"/>
              </a:ext>
            </a:extLst>
          </p:cNvPr>
          <p:cNvSpPr txBox="1">
            <a:spLocks/>
          </p:cNvSpPr>
          <p:nvPr/>
        </p:nvSpPr>
        <p:spPr>
          <a:xfrm>
            <a:off x="8829162" y="5962918"/>
            <a:ext cx="3362838" cy="90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BE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Research performed under the guidance of:</a:t>
            </a:r>
          </a:p>
        </p:txBody>
      </p:sp>
      <p:pic>
        <p:nvPicPr>
          <p:cNvPr id="9" name="Picture 8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BCC0FDBA-812A-B84D-8A8B-ACD773513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314" y="6318794"/>
            <a:ext cx="2032705" cy="37142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1DB0469-67CA-1346-9FD9-D90E4052E837}"/>
              </a:ext>
            </a:extLst>
          </p:cNvPr>
          <p:cNvSpPr txBox="1">
            <a:spLocks/>
          </p:cNvSpPr>
          <p:nvPr/>
        </p:nvSpPr>
        <p:spPr>
          <a:xfrm>
            <a:off x="249730" y="5735635"/>
            <a:ext cx="3362838" cy="11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BE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Dennis Verslegers</a:t>
            </a:r>
            <a:br>
              <a:rPr lang="en-BE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BE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Strategic Advisor Application Security</a:t>
            </a:r>
          </a:p>
          <a:p>
            <a:pPr algn="l"/>
            <a:r>
              <a:rPr lang="en-BE" sz="1200" dirty="0">
                <a:solidFill>
                  <a:srgbClr val="FF6F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Orange CyberDefense</a:t>
            </a:r>
          </a:p>
        </p:txBody>
      </p:sp>
    </p:spTree>
    <p:extLst>
      <p:ext uri="{BB962C8B-B14F-4D97-AF65-F5344CB8AC3E}">
        <p14:creationId xmlns:p14="http://schemas.microsoft.com/office/powerpoint/2010/main" val="2216293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Expert survey details" hidden="1">
            <a:extLst>
              <a:ext uri="{FF2B5EF4-FFF2-40B4-BE49-F238E27FC236}">
                <a16:creationId xmlns:a16="http://schemas.microsoft.com/office/drawing/2014/main" id="{9447B9AA-AA6A-084C-A4B0-B502A4AA92E0}"/>
              </a:ext>
            </a:extLst>
          </p:cNvPr>
          <p:cNvGrpSpPr/>
          <p:nvPr/>
        </p:nvGrpSpPr>
        <p:grpSpPr>
          <a:xfrm>
            <a:off x="7720648" y="3134108"/>
            <a:ext cx="1860884" cy="923329"/>
            <a:chOff x="2560606" y="3391147"/>
            <a:chExt cx="1860884" cy="923329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B2F238F-9A83-6941-88DF-CF5CDE1C64D0}"/>
                </a:ext>
              </a:extLst>
            </p:cNvPr>
            <p:cNvSpPr txBox="1"/>
            <p:nvPr/>
          </p:nvSpPr>
          <p:spPr>
            <a:xfrm>
              <a:off x="2560606" y="3391147"/>
              <a:ext cx="1860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Careful selection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A855B3B-CC00-A44D-931B-ED16C1A87117}"/>
                </a:ext>
              </a:extLst>
            </p:cNvPr>
            <p:cNvSpPr txBox="1"/>
            <p:nvPr/>
          </p:nvSpPr>
          <p:spPr>
            <a:xfrm>
              <a:off x="2560606" y="3729701"/>
              <a:ext cx="186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10 DevSecOps experts</a:t>
              </a: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B660DA0-0463-654E-931F-FA3A199E1C8B}"/>
              </a:ext>
            </a:extLst>
          </p:cNvPr>
          <p:cNvSpPr/>
          <p:nvPr/>
        </p:nvSpPr>
        <p:spPr>
          <a:xfrm>
            <a:off x="4037809" y="-16345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grpSp>
        <p:nvGrpSpPr>
          <p:cNvPr id="52" name="RQ3 result">
            <a:extLst>
              <a:ext uri="{FF2B5EF4-FFF2-40B4-BE49-F238E27FC236}">
                <a16:creationId xmlns:a16="http://schemas.microsoft.com/office/drawing/2014/main" id="{774A7A35-45B1-AB48-A4E9-F755F78E8384}"/>
              </a:ext>
            </a:extLst>
          </p:cNvPr>
          <p:cNvGrpSpPr/>
          <p:nvPr/>
        </p:nvGrpSpPr>
        <p:grpSpPr>
          <a:xfrm>
            <a:off x="1023956" y="2600419"/>
            <a:ext cx="1717638" cy="1653988"/>
            <a:chOff x="9805555" y="2670367"/>
            <a:chExt cx="1717638" cy="1653988"/>
          </a:xfrm>
        </p:grpSpPr>
        <p:sp>
          <p:nvSpPr>
            <p:cNvPr id="53" name="RQ3 box">
              <a:extLst>
                <a:ext uri="{FF2B5EF4-FFF2-40B4-BE49-F238E27FC236}">
                  <a16:creationId xmlns:a16="http://schemas.microsoft.com/office/drawing/2014/main" id="{088AD86F-584F-FB4D-85E0-3061A19F0089}"/>
                </a:ext>
              </a:extLst>
            </p:cNvPr>
            <p:cNvSpPr/>
            <p:nvPr/>
          </p:nvSpPr>
          <p:spPr>
            <a:xfrm>
              <a:off x="9805555" y="2670367"/>
              <a:ext cx="1717638" cy="1653988"/>
            </a:xfrm>
            <a:prstGeom prst="roundRect">
              <a:avLst/>
            </a:prstGeom>
            <a:noFill/>
            <a:ln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54" name="RQ3 title">
              <a:extLst>
                <a:ext uri="{FF2B5EF4-FFF2-40B4-BE49-F238E27FC236}">
                  <a16:creationId xmlns:a16="http://schemas.microsoft.com/office/drawing/2014/main" id="{43238333-AC89-284D-998F-302D4E178B20}"/>
                </a:ext>
              </a:extLst>
            </p:cNvPr>
            <p:cNvSpPr txBox="1"/>
            <p:nvPr/>
          </p:nvSpPr>
          <p:spPr>
            <a:xfrm>
              <a:off x="9805555" y="2701606"/>
              <a:ext cx="1717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Prioritised list of activities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63ECC98-56E8-7A45-A62F-9FB2C0DCE25D}"/>
              </a:ext>
            </a:extLst>
          </p:cNvPr>
          <p:cNvGrpSpPr/>
          <p:nvPr/>
        </p:nvGrpSpPr>
        <p:grpSpPr>
          <a:xfrm>
            <a:off x="1335235" y="3208242"/>
            <a:ext cx="1092024" cy="946265"/>
            <a:chOff x="1789043" y="453534"/>
            <a:chExt cx="1643625" cy="1478895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F0CFD00-460B-7742-8B59-0B9F1DE4B4ED}"/>
                </a:ext>
              </a:extLst>
            </p:cNvPr>
            <p:cNvSpPr/>
            <p:nvPr/>
          </p:nvSpPr>
          <p:spPr>
            <a:xfrm>
              <a:off x="1789043" y="728870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99" name="Search String 2">
              <a:extLst>
                <a:ext uri="{FF2B5EF4-FFF2-40B4-BE49-F238E27FC236}">
                  <a16:creationId xmlns:a16="http://schemas.microsoft.com/office/drawing/2014/main" id="{7E53E9DB-1D02-D242-A899-9C842EA0FAE8}"/>
                </a:ext>
              </a:extLst>
            </p:cNvPr>
            <p:cNvSpPr txBox="1"/>
            <p:nvPr/>
          </p:nvSpPr>
          <p:spPr>
            <a:xfrm>
              <a:off x="1789043" y="453534"/>
              <a:ext cx="1073435" cy="26720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Effectiveness</a:t>
              </a:r>
              <a:endParaRPr lang="en-BE" sz="600" b="1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4B6FD6-F434-ED41-8A9F-AA1E9F0DB152}"/>
                </a:ext>
              </a:extLst>
            </p:cNvPr>
            <p:cNvSpPr/>
            <p:nvPr/>
          </p:nvSpPr>
          <p:spPr>
            <a:xfrm>
              <a:off x="2011019" y="728869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64EB5F9-16B3-3840-94ED-EC59611F0825}"/>
                </a:ext>
              </a:extLst>
            </p:cNvPr>
            <p:cNvSpPr/>
            <p:nvPr/>
          </p:nvSpPr>
          <p:spPr>
            <a:xfrm>
              <a:off x="2232994" y="728867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C9EFA957-EC62-394F-AD98-65779B96927B}"/>
                </a:ext>
              </a:extLst>
            </p:cNvPr>
            <p:cNvSpPr/>
            <p:nvPr/>
          </p:nvSpPr>
          <p:spPr>
            <a:xfrm>
              <a:off x="2454971" y="728868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1EA28B1-0D78-9541-8AC1-482933643AFF}"/>
                </a:ext>
              </a:extLst>
            </p:cNvPr>
            <p:cNvSpPr/>
            <p:nvPr/>
          </p:nvSpPr>
          <p:spPr>
            <a:xfrm>
              <a:off x="2676947" y="728867"/>
              <a:ext cx="185531" cy="185531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71F78A9-E75E-DD49-BF11-3B36806B14E3}"/>
                </a:ext>
              </a:extLst>
            </p:cNvPr>
            <p:cNvSpPr/>
            <p:nvPr/>
          </p:nvSpPr>
          <p:spPr>
            <a:xfrm>
              <a:off x="1789043" y="1211151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16" name="Search String 2">
              <a:extLst>
                <a:ext uri="{FF2B5EF4-FFF2-40B4-BE49-F238E27FC236}">
                  <a16:creationId xmlns:a16="http://schemas.microsoft.com/office/drawing/2014/main" id="{B6B3CACC-D2B8-7841-B70F-7FD301DB3477}"/>
                </a:ext>
              </a:extLst>
            </p:cNvPr>
            <p:cNvSpPr txBox="1"/>
            <p:nvPr/>
          </p:nvSpPr>
          <p:spPr>
            <a:xfrm>
              <a:off x="1789043" y="935814"/>
              <a:ext cx="1073435" cy="26720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Delay</a:t>
              </a:r>
              <a:endParaRPr lang="en-BE" sz="600" b="1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92E328D-1628-F142-9C00-1398FFC8B4D0}"/>
                </a:ext>
              </a:extLst>
            </p:cNvPr>
            <p:cNvSpPr/>
            <p:nvPr/>
          </p:nvSpPr>
          <p:spPr>
            <a:xfrm>
              <a:off x="2011019" y="1211150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17AAC7F-9A5E-9743-8FD1-C1F39A40046E}"/>
                </a:ext>
              </a:extLst>
            </p:cNvPr>
            <p:cNvSpPr/>
            <p:nvPr/>
          </p:nvSpPr>
          <p:spPr>
            <a:xfrm>
              <a:off x="2232994" y="1211148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F8960A4-0BE7-E143-A8B2-21806195E85D}"/>
                </a:ext>
              </a:extLst>
            </p:cNvPr>
            <p:cNvSpPr/>
            <p:nvPr/>
          </p:nvSpPr>
          <p:spPr>
            <a:xfrm>
              <a:off x="2454971" y="1211149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DD9B4D8-D69C-914C-9C54-DB6819341B5E}"/>
                </a:ext>
              </a:extLst>
            </p:cNvPr>
            <p:cNvSpPr/>
            <p:nvPr/>
          </p:nvSpPr>
          <p:spPr>
            <a:xfrm>
              <a:off x="2676947" y="1211148"/>
              <a:ext cx="185531" cy="185531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14AB4BF-6CF2-9045-8546-DAB95B33CF4C}"/>
                </a:ext>
              </a:extLst>
            </p:cNvPr>
            <p:cNvSpPr/>
            <p:nvPr/>
          </p:nvSpPr>
          <p:spPr>
            <a:xfrm>
              <a:off x="1789043" y="1693432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27" name="Search String 2">
              <a:extLst>
                <a:ext uri="{FF2B5EF4-FFF2-40B4-BE49-F238E27FC236}">
                  <a16:creationId xmlns:a16="http://schemas.microsoft.com/office/drawing/2014/main" id="{80E2B334-208A-0C49-AA49-68B3249015B2}"/>
                </a:ext>
              </a:extLst>
            </p:cNvPr>
            <p:cNvSpPr txBox="1"/>
            <p:nvPr/>
          </p:nvSpPr>
          <p:spPr>
            <a:xfrm>
              <a:off x="1789043" y="1418096"/>
              <a:ext cx="1073435" cy="26720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Financial</a:t>
              </a:r>
              <a:endParaRPr lang="en-BE" sz="600" b="1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81BDC86-05E2-0041-8838-3EFBC743396C}"/>
                </a:ext>
              </a:extLst>
            </p:cNvPr>
            <p:cNvSpPr/>
            <p:nvPr/>
          </p:nvSpPr>
          <p:spPr>
            <a:xfrm>
              <a:off x="2011019" y="1693431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5B46F11-99F9-0343-AF17-FC23A9EC6FF9}"/>
                </a:ext>
              </a:extLst>
            </p:cNvPr>
            <p:cNvSpPr/>
            <p:nvPr/>
          </p:nvSpPr>
          <p:spPr>
            <a:xfrm>
              <a:off x="2232994" y="1693429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1FC9256F-28DB-B447-8B97-1C7FA0523111}"/>
                </a:ext>
              </a:extLst>
            </p:cNvPr>
            <p:cNvSpPr/>
            <p:nvPr/>
          </p:nvSpPr>
          <p:spPr>
            <a:xfrm>
              <a:off x="2454971" y="1693430"/>
              <a:ext cx="185531" cy="185531"/>
            </a:xfrm>
            <a:prstGeom prst="ellipse">
              <a:avLst/>
            </a:prstGeom>
            <a:solidFill>
              <a:srgbClr val="F6F2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E4505D0D-E65F-584E-8F8C-61C0CA8480BD}"/>
                </a:ext>
              </a:extLst>
            </p:cNvPr>
            <p:cNvSpPr/>
            <p:nvPr/>
          </p:nvSpPr>
          <p:spPr>
            <a:xfrm>
              <a:off x="2676947" y="1693429"/>
              <a:ext cx="185531" cy="185531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132" name="Search String 2">
              <a:extLst>
                <a:ext uri="{FF2B5EF4-FFF2-40B4-BE49-F238E27FC236}">
                  <a16:creationId xmlns:a16="http://schemas.microsoft.com/office/drawing/2014/main" id="{3A28CB62-5197-3F48-9347-3C0C0D7180FC}"/>
                </a:ext>
              </a:extLst>
            </p:cNvPr>
            <p:cNvSpPr txBox="1"/>
            <p:nvPr/>
          </p:nvSpPr>
          <p:spPr>
            <a:xfrm>
              <a:off x="2973199" y="453534"/>
              <a:ext cx="459469" cy="26720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IQR</a:t>
              </a:r>
              <a:endParaRPr lang="en-BE" sz="600" b="1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33" name="Search String 2">
              <a:extLst>
                <a:ext uri="{FF2B5EF4-FFF2-40B4-BE49-F238E27FC236}">
                  <a16:creationId xmlns:a16="http://schemas.microsoft.com/office/drawing/2014/main" id="{25119D54-F9F0-C64A-8F77-436331056523}"/>
                </a:ext>
              </a:extLst>
            </p:cNvPr>
            <p:cNvSpPr txBox="1"/>
            <p:nvPr/>
          </p:nvSpPr>
          <p:spPr>
            <a:xfrm>
              <a:off x="2973199" y="694674"/>
              <a:ext cx="459469" cy="26720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1</a:t>
              </a:r>
              <a:endParaRPr lang="en-BE" sz="6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34" name="Search String 2">
              <a:extLst>
                <a:ext uri="{FF2B5EF4-FFF2-40B4-BE49-F238E27FC236}">
                  <a16:creationId xmlns:a16="http://schemas.microsoft.com/office/drawing/2014/main" id="{8C398B76-4A85-C44F-8FA1-83DE0AE76650}"/>
                </a:ext>
              </a:extLst>
            </p:cNvPr>
            <p:cNvSpPr txBox="1"/>
            <p:nvPr/>
          </p:nvSpPr>
          <p:spPr>
            <a:xfrm>
              <a:off x="2973199" y="1179948"/>
              <a:ext cx="459469" cy="26720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1</a:t>
              </a:r>
              <a:endParaRPr lang="en-BE" sz="6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35" name="Search String 2">
              <a:extLst>
                <a:ext uri="{FF2B5EF4-FFF2-40B4-BE49-F238E27FC236}">
                  <a16:creationId xmlns:a16="http://schemas.microsoft.com/office/drawing/2014/main" id="{D9871B0A-FF1B-104F-B8E5-9FFECADCF4A3}"/>
                </a:ext>
              </a:extLst>
            </p:cNvPr>
            <p:cNvSpPr txBox="1"/>
            <p:nvPr/>
          </p:nvSpPr>
          <p:spPr>
            <a:xfrm>
              <a:off x="2973199" y="1665222"/>
              <a:ext cx="459469" cy="26720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1</a:t>
              </a:r>
              <a:endParaRPr lang="en-BE" sz="6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D4ED4AD-424F-A74B-80F0-B10DE822A63B}"/>
              </a:ext>
            </a:extLst>
          </p:cNvPr>
          <p:cNvGrpSpPr/>
          <p:nvPr/>
        </p:nvGrpSpPr>
        <p:grpSpPr>
          <a:xfrm>
            <a:off x="4835206" y="2590081"/>
            <a:ext cx="3103873" cy="1667286"/>
            <a:chOff x="4137116" y="2285281"/>
            <a:chExt cx="3103873" cy="1667286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1F3EDCA-BAFF-0644-B292-EB2C90F6D2AF}"/>
                </a:ext>
              </a:extLst>
            </p:cNvPr>
            <p:cNvSpPr/>
            <p:nvPr/>
          </p:nvSpPr>
          <p:spPr>
            <a:xfrm>
              <a:off x="5545903" y="2655093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90" name="Search String 2">
              <a:extLst>
                <a:ext uri="{FF2B5EF4-FFF2-40B4-BE49-F238E27FC236}">
                  <a16:creationId xmlns:a16="http://schemas.microsoft.com/office/drawing/2014/main" id="{FA1AE574-6BA6-DB43-99C9-CA5CD5B23AD0}"/>
                </a:ext>
              </a:extLst>
            </p:cNvPr>
            <p:cNvSpPr txBox="1"/>
            <p:nvPr/>
          </p:nvSpPr>
          <p:spPr>
            <a:xfrm>
              <a:off x="5545903" y="2441266"/>
              <a:ext cx="1107044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Effectiveness</a:t>
              </a:r>
              <a:endParaRPr lang="en-BE" sz="9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12ED4C7-A2E2-2740-97B5-31D241BB63C8}"/>
                </a:ext>
              </a:extLst>
            </p:cNvPr>
            <p:cNvSpPr/>
            <p:nvPr/>
          </p:nvSpPr>
          <p:spPr>
            <a:xfrm>
              <a:off x="5774829" y="2655092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290CE55-97D4-7E46-A9EF-2A49F91644E4}"/>
                </a:ext>
              </a:extLst>
            </p:cNvPr>
            <p:cNvSpPr/>
            <p:nvPr/>
          </p:nvSpPr>
          <p:spPr>
            <a:xfrm>
              <a:off x="6003754" y="2655090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0F6DADD6-A16A-C344-A671-0278E95EA64F}"/>
                </a:ext>
              </a:extLst>
            </p:cNvPr>
            <p:cNvSpPr/>
            <p:nvPr/>
          </p:nvSpPr>
          <p:spPr>
            <a:xfrm>
              <a:off x="6232681" y="2655091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677CA3E-622D-2949-B201-197A35C5E237}"/>
                </a:ext>
              </a:extLst>
            </p:cNvPr>
            <p:cNvSpPr/>
            <p:nvPr/>
          </p:nvSpPr>
          <p:spPr>
            <a:xfrm>
              <a:off x="6461607" y="2655090"/>
              <a:ext cx="191340" cy="184269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6DAA3CA4-262B-674C-A887-3D6F684C6684}"/>
                </a:ext>
              </a:extLst>
            </p:cNvPr>
            <p:cNvSpPr/>
            <p:nvPr/>
          </p:nvSpPr>
          <p:spPr>
            <a:xfrm>
              <a:off x="5545903" y="3134093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96" name="Search String 2">
              <a:extLst>
                <a:ext uri="{FF2B5EF4-FFF2-40B4-BE49-F238E27FC236}">
                  <a16:creationId xmlns:a16="http://schemas.microsoft.com/office/drawing/2014/main" id="{662F6C04-FE88-7140-A3CD-8E5F3E962C77}"/>
                </a:ext>
              </a:extLst>
            </p:cNvPr>
            <p:cNvSpPr txBox="1"/>
            <p:nvPr/>
          </p:nvSpPr>
          <p:spPr>
            <a:xfrm>
              <a:off x="5545903" y="2920472"/>
              <a:ext cx="1107044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Delay</a:t>
              </a:r>
              <a:endParaRPr lang="en-BE" sz="9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DA8714F-5FCA-D548-84C1-381803422C3F}"/>
                </a:ext>
              </a:extLst>
            </p:cNvPr>
            <p:cNvSpPr/>
            <p:nvPr/>
          </p:nvSpPr>
          <p:spPr>
            <a:xfrm>
              <a:off x="5774829" y="3134092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1357567-1A8F-CE43-8FF4-9CD89ABB7932}"/>
                </a:ext>
              </a:extLst>
            </p:cNvPr>
            <p:cNvSpPr/>
            <p:nvPr/>
          </p:nvSpPr>
          <p:spPr>
            <a:xfrm>
              <a:off x="6003754" y="3134090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7610518-B9F2-4049-BE3C-C9EA46D95AAD}"/>
                </a:ext>
              </a:extLst>
            </p:cNvPr>
            <p:cNvSpPr/>
            <p:nvPr/>
          </p:nvSpPr>
          <p:spPr>
            <a:xfrm>
              <a:off x="6232681" y="3134091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692BA45-EAC6-C74E-B8B3-C33554C405D1}"/>
                </a:ext>
              </a:extLst>
            </p:cNvPr>
            <p:cNvSpPr/>
            <p:nvPr/>
          </p:nvSpPr>
          <p:spPr>
            <a:xfrm>
              <a:off x="6461607" y="3134090"/>
              <a:ext cx="191340" cy="184269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FC119B7-DC08-5F42-B508-764AC54BFFC7}"/>
                </a:ext>
              </a:extLst>
            </p:cNvPr>
            <p:cNvSpPr/>
            <p:nvPr/>
          </p:nvSpPr>
          <p:spPr>
            <a:xfrm>
              <a:off x="5545903" y="3613093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09" name="Search String 2">
              <a:extLst>
                <a:ext uri="{FF2B5EF4-FFF2-40B4-BE49-F238E27FC236}">
                  <a16:creationId xmlns:a16="http://schemas.microsoft.com/office/drawing/2014/main" id="{B43F1F71-6F5D-FD45-9C72-1C69369737DB}"/>
                </a:ext>
              </a:extLst>
            </p:cNvPr>
            <p:cNvSpPr txBox="1"/>
            <p:nvPr/>
          </p:nvSpPr>
          <p:spPr>
            <a:xfrm>
              <a:off x="5545903" y="3397646"/>
              <a:ext cx="1107044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Financial</a:t>
              </a:r>
              <a:endParaRPr lang="en-BE" sz="9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CD00B0E-29E8-9348-AEE4-359159700609}"/>
                </a:ext>
              </a:extLst>
            </p:cNvPr>
            <p:cNvSpPr/>
            <p:nvPr/>
          </p:nvSpPr>
          <p:spPr>
            <a:xfrm>
              <a:off x="5774829" y="3613092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DBE954D-8F03-DA40-8E3C-4327441BA580}"/>
                </a:ext>
              </a:extLst>
            </p:cNvPr>
            <p:cNvSpPr/>
            <p:nvPr/>
          </p:nvSpPr>
          <p:spPr>
            <a:xfrm>
              <a:off x="6003754" y="3613090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A935D78-1FB6-5D48-BFF7-A735CFC6FF98}"/>
                </a:ext>
              </a:extLst>
            </p:cNvPr>
            <p:cNvSpPr/>
            <p:nvPr/>
          </p:nvSpPr>
          <p:spPr>
            <a:xfrm>
              <a:off x="6232681" y="3613091"/>
              <a:ext cx="191340" cy="184269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275CD6EC-184E-A045-AAF0-6B8E309B12B6}"/>
                </a:ext>
              </a:extLst>
            </p:cNvPr>
            <p:cNvSpPr/>
            <p:nvPr/>
          </p:nvSpPr>
          <p:spPr>
            <a:xfrm>
              <a:off x="6461607" y="3613090"/>
              <a:ext cx="191340" cy="184269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200">
                <a:solidFill>
                  <a:srgbClr val="175861"/>
                </a:solidFill>
              </a:endParaRPr>
            </a:p>
          </p:txBody>
        </p:sp>
        <p:sp>
          <p:nvSpPr>
            <p:cNvPr id="124" name="Search String 2">
              <a:extLst>
                <a:ext uri="{FF2B5EF4-FFF2-40B4-BE49-F238E27FC236}">
                  <a16:creationId xmlns:a16="http://schemas.microsoft.com/office/drawing/2014/main" id="{47201531-C9B6-A84B-9F27-7239775BF95C}"/>
                </a:ext>
              </a:extLst>
            </p:cNvPr>
            <p:cNvSpPr txBox="1"/>
            <p:nvPr/>
          </p:nvSpPr>
          <p:spPr>
            <a:xfrm>
              <a:off x="6767134" y="2441266"/>
              <a:ext cx="473855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IQR</a:t>
              </a:r>
              <a:endParaRPr lang="en-BE" sz="9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25" name="Search String 2">
              <a:extLst>
                <a:ext uri="{FF2B5EF4-FFF2-40B4-BE49-F238E27FC236}">
                  <a16:creationId xmlns:a16="http://schemas.microsoft.com/office/drawing/2014/main" id="{C4154111-A731-DF46-9D0B-196A28A43B0F}"/>
                </a:ext>
              </a:extLst>
            </p:cNvPr>
            <p:cNvSpPr txBox="1"/>
            <p:nvPr/>
          </p:nvSpPr>
          <p:spPr>
            <a:xfrm>
              <a:off x="6754928" y="2638479"/>
              <a:ext cx="473855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1</a:t>
              </a:r>
              <a:endParaRPr lang="en-BE" sz="9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36" name="Search String 2">
              <a:extLst>
                <a:ext uri="{FF2B5EF4-FFF2-40B4-BE49-F238E27FC236}">
                  <a16:creationId xmlns:a16="http://schemas.microsoft.com/office/drawing/2014/main" id="{DE7A2ABC-BE11-2F4E-AE45-DCB27FCC9587}"/>
                </a:ext>
              </a:extLst>
            </p:cNvPr>
            <p:cNvSpPr txBox="1"/>
            <p:nvPr/>
          </p:nvSpPr>
          <p:spPr>
            <a:xfrm>
              <a:off x="6754928" y="3119955"/>
              <a:ext cx="473855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1</a:t>
              </a:r>
              <a:endParaRPr lang="en-BE" sz="9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37" name="Search String 2">
              <a:extLst>
                <a:ext uri="{FF2B5EF4-FFF2-40B4-BE49-F238E27FC236}">
                  <a16:creationId xmlns:a16="http://schemas.microsoft.com/office/drawing/2014/main" id="{34BAE183-8FDA-D243-A8B6-C2B2E58D0A3C}"/>
                </a:ext>
              </a:extLst>
            </p:cNvPr>
            <p:cNvSpPr txBox="1"/>
            <p:nvPr/>
          </p:nvSpPr>
          <p:spPr>
            <a:xfrm>
              <a:off x="6754928" y="3597502"/>
              <a:ext cx="473855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1</a:t>
              </a:r>
              <a:endParaRPr lang="en-BE" sz="9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38" name="Search String 2">
              <a:extLst>
                <a:ext uri="{FF2B5EF4-FFF2-40B4-BE49-F238E27FC236}">
                  <a16:creationId xmlns:a16="http://schemas.microsoft.com/office/drawing/2014/main" id="{E13240A4-3F35-0D4D-8B84-26588122E6FF}"/>
                </a:ext>
              </a:extLst>
            </p:cNvPr>
            <p:cNvSpPr txBox="1"/>
            <p:nvPr/>
          </p:nvSpPr>
          <p:spPr>
            <a:xfrm>
              <a:off x="4146512" y="2441266"/>
              <a:ext cx="1107044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Relevance</a:t>
              </a:r>
              <a:endParaRPr lang="en-BE" sz="9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39" name="Search String 2">
              <a:extLst>
                <a:ext uri="{FF2B5EF4-FFF2-40B4-BE49-F238E27FC236}">
                  <a16:creationId xmlns:a16="http://schemas.microsoft.com/office/drawing/2014/main" id="{292013B6-11F1-D64B-A7CC-CDA69A66B319}"/>
                </a:ext>
              </a:extLst>
            </p:cNvPr>
            <p:cNvSpPr txBox="1"/>
            <p:nvPr/>
          </p:nvSpPr>
          <p:spPr>
            <a:xfrm>
              <a:off x="4137116" y="3616170"/>
              <a:ext cx="1107044" cy="21544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8 of 10 experts</a:t>
              </a:r>
              <a:endParaRPr lang="en-BE" sz="9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298F8C4D-8A16-794E-8BF2-F1FE029035D7}"/>
                </a:ext>
              </a:extLst>
            </p:cNvPr>
            <p:cNvGrpSpPr/>
            <p:nvPr/>
          </p:nvGrpSpPr>
          <p:grpSpPr>
            <a:xfrm>
              <a:off x="4183691" y="2799083"/>
              <a:ext cx="1013893" cy="674714"/>
              <a:chOff x="2818864" y="3839956"/>
              <a:chExt cx="1013893" cy="674714"/>
            </a:xfrm>
          </p:grpSpPr>
          <p:pic>
            <p:nvPicPr>
              <p:cNvPr id="142" name="Graphic 141" descr="Man">
                <a:extLst>
                  <a:ext uri="{FF2B5EF4-FFF2-40B4-BE49-F238E27FC236}">
                    <a16:creationId xmlns:a16="http://schemas.microsoft.com/office/drawing/2014/main" id="{BF31E6F1-716E-7140-A193-95A589446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20688" y="3839956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43" name="Graphic 142" descr="Man">
                <a:extLst>
                  <a:ext uri="{FF2B5EF4-FFF2-40B4-BE49-F238E27FC236}">
                    <a16:creationId xmlns:a16="http://schemas.microsoft.com/office/drawing/2014/main" id="{E431221F-1FCC-6644-AE06-78176B6AC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89366" y="3839956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44" name="Graphic 143" descr="Man">
                <a:extLst>
                  <a:ext uri="{FF2B5EF4-FFF2-40B4-BE49-F238E27FC236}">
                    <a16:creationId xmlns:a16="http://schemas.microsoft.com/office/drawing/2014/main" id="{9D2DBE7A-E008-204D-9780-8CDAF29AD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58044" y="3839956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45" name="Graphic 144" descr="Man">
                <a:extLst>
                  <a:ext uri="{FF2B5EF4-FFF2-40B4-BE49-F238E27FC236}">
                    <a16:creationId xmlns:a16="http://schemas.microsoft.com/office/drawing/2014/main" id="{FA5DC3C5-66C1-434D-8238-C533E8F2A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326722" y="3839956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46" name="Graphic 145" descr="Man">
                <a:extLst>
                  <a:ext uri="{FF2B5EF4-FFF2-40B4-BE49-F238E27FC236}">
                    <a16:creationId xmlns:a16="http://schemas.microsoft.com/office/drawing/2014/main" id="{D97E4A38-CE7D-DE42-8076-CB3BCCC51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495400" y="3839956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47" name="Graphic 146" descr="Man">
                <a:extLst>
                  <a:ext uri="{FF2B5EF4-FFF2-40B4-BE49-F238E27FC236}">
                    <a16:creationId xmlns:a16="http://schemas.microsoft.com/office/drawing/2014/main" id="{275B8506-8149-0445-AF14-F38AAE14A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18864" y="4177313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48" name="Graphic 147" descr="Man">
                <a:extLst>
                  <a:ext uri="{FF2B5EF4-FFF2-40B4-BE49-F238E27FC236}">
                    <a16:creationId xmlns:a16="http://schemas.microsoft.com/office/drawing/2014/main" id="{DA35AF2E-F771-6B4C-B600-CE62A091C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87542" y="4177313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49" name="Graphic 148" descr="Man">
                <a:extLst>
                  <a:ext uri="{FF2B5EF4-FFF2-40B4-BE49-F238E27FC236}">
                    <a16:creationId xmlns:a16="http://schemas.microsoft.com/office/drawing/2014/main" id="{084C0728-994F-F740-A08E-A4E226F3F8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156220" y="4177313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50" name="Graphic 149" descr="Man">
                <a:extLst>
                  <a:ext uri="{FF2B5EF4-FFF2-40B4-BE49-F238E27FC236}">
                    <a16:creationId xmlns:a16="http://schemas.microsoft.com/office/drawing/2014/main" id="{B115AAF1-C6E7-274B-ADBB-257DDEC65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324898" y="4177313"/>
                <a:ext cx="337357" cy="337357"/>
              </a:xfrm>
              <a:prstGeom prst="rect">
                <a:avLst/>
              </a:prstGeom>
            </p:spPr>
          </p:pic>
          <p:pic>
            <p:nvPicPr>
              <p:cNvPr id="151" name="Graphic 150" descr="Man">
                <a:extLst>
                  <a:ext uri="{FF2B5EF4-FFF2-40B4-BE49-F238E27FC236}">
                    <a16:creationId xmlns:a16="http://schemas.microsoft.com/office/drawing/2014/main" id="{043F5B66-9570-874E-8F52-B93547367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93576" y="4177313"/>
                <a:ext cx="337357" cy="337357"/>
              </a:xfrm>
              <a:prstGeom prst="rect">
                <a:avLst/>
              </a:prstGeom>
            </p:spPr>
          </p:pic>
        </p:grp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71A836DA-2D8F-824F-B970-C07F92631241}"/>
                </a:ext>
              </a:extLst>
            </p:cNvPr>
            <p:cNvSpPr/>
            <p:nvPr/>
          </p:nvSpPr>
          <p:spPr>
            <a:xfrm>
              <a:off x="4146511" y="2285281"/>
              <a:ext cx="3082271" cy="1667286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EBE96E1-F4D3-1542-8F64-C4FD0D1ABC4A}"/>
              </a:ext>
            </a:extLst>
          </p:cNvPr>
          <p:cNvGrpSpPr/>
          <p:nvPr/>
        </p:nvGrpSpPr>
        <p:grpSpPr>
          <a:xfrm>
            <a:off x="4242357" y="903068"/>
            <a:ext cx="2290916" cy="1618200"/>
            <a:chOff x="3544267" y="598268"/>
            <a:chExt cx="2290916" cy="1618200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FFE4AD3-F03A-9547-9D76-528DD0A20FC4}"/>
                </a:ext>
              </a:extLst>
            </p:cNvPr>
            <p:cNvSpPr txBox="1"/>
            <p:nvPr/>
          </p:nvSpPr>
          <p:spPr>
            <a:xfrm>
              <a:off x="3544267" y="598268"/>
              <a:ext cx="22909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Number of experts who perceive the activity as relevant to DevSecOps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ACBCC7EF-BC90-3544-87A1-192527FAB97D}"/>
                </a:ext>
              </a:extLst>
            </p:cNvPr>
            <p:cNvCxnSpPr>
              <a:cxnSpLocks/>
              <a:stCxn id="153" idx="2"/>
            </p:cNvCxnSpPr>
            <p:nvPr/>
          </p:nvCxnSpPr>
          <p:spPr>
            <a:xfrm>
              <a:off x="4689725" y="1336932"/>
              <a:ext cx="0" cy="879536"/>
            </a:xfrm>
            <a:prstGeom prst="straightConnector1">
              <a:avLst/>
            </a:prstGeom>
            <a:ln w="12700">
              <a:solidFill>
                <a:srgbClr val="17586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3E1C536-B9E4-F549-A363-4FA9B22499CB}"/>
              </a:ext>
            </a:extLst>
          </p:cNvPr>
          <p:cNvGrpSpPr/>
          <p:nvPr/>
        </p:nvGrpSpPr>
        <p:grpSpPr>
          <a:xfrm>
            <a:off x="6575637" y="1356901"/>
            <a:ext cx="2290916" cy="1158511"/>
            <a:chOff x="5877547" y="1052101"/>
            <a:chExt cx="2290916" cy="1158511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1530562-1D51-5E42-8C78-8C94DB95AD81}"/>
                </a:ext>
              </a:extLst>
            </p:cNvPr>
            <p:cNvSpPr txBox="1"/>
            <p:nvPr/>
          </p:nvSpPr>
          <p:spPr>
            <a:xfrm>
              <a:off x="5877547" y="1052101"/>
              <a:ext cx="2290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Inter-Quartile Range of the expert scores</a:t>
              </a:r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7921E033-58EC-AA43-9175-58C663072673}"/>
                </a:ext>
              </a:extLst>
            </p:cNvPr>
            <p:cNvCxnSpPr>
              <a:cxnSpLocks/>
              <a:stCxn id="156" idx="2"/>
            </p:cNvCxnSpPr>
            <p:nvPr/>
          </p:nvCxnSpPr>
          <p:spPr>
            <a:xfrm>
              <a:off x="7023005" y="1575321"/>
              <a:ext cx="0" cy="635291"/>
            </a:xfrm>
            <a:prstGeom prst="straightConnector1">
              <a:avLst/>
            </a:prstGeom>
            <a:ln w="12700">
              <a:solidFill>
                <a:srgbClr val="17586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82C928B-6A57-CF4F-8A20-796DF348F9EB}"/>
              </a:ext>
            </a:extLst>
          </p:cNvPr>
          <p:cNvGrpSpPr/>
          <p:nvPr/>
        </p:nvGrpSpPr>
        <p:grpSpPr>
          <a:xfrm>
            <a:off x="8093727" y="2795507"/>
            <a:ext cx="3921292" cy="477054"/>
            <a:chOff x="7395637" y="2490707"/>
            <a:chExt cx="3921292" cy="477054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6F0807DA-3658-EB4F-8F30-03971D0DB552}"/>
                </a:ext>
              </a:extLst>
            </p:cNvPr>
            <p:cNvSpPr txBox="1"/>
            <p:nvPr/>
          </p:nvSpPr>
          <p:spPr>
            <a:xfrm>
              <a:off x="7868415" y="2490707"/>
              <a:ext cx="34485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14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Rounded median score on effectiveness </a:t>
              </a:r>
              <a:b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</a:br>
              <a:r>
                <a:rPr lang="en-BE" sz="11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(higher = more effective)</a:t>
              </a:r>
              <a:endParaRPr lang="en-BE" sz="16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A9D018E5-10E3-7642-A899-49C648A68656}"/>
                </a:ext>
              </a:extLst>
            </p:cNvPr>
            <p:cNvCxnSpPr>
              <a:cxnSpLocks/>
              <a:stCxn id="159" idx="1"/>
            </p:cNvCxnSpPr>
            <p:nvPr/>
          </p:nvCxnSpPr>
          <p:spPr>
            <a:xfrm flipH="1">
              <a:off x="7395637" y="2729234"/>
              <a:ext cx="472778" cy="0"/>
            </a:xfrm>
            <a:prstGeom prst="straightConnector1">
              <a:avLst/>
            </a:prstGeom>
            <a:ln w="12700">
              <a:solidFill>
                <a:srgbClr val="17586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E85C477-412F-4540-B599-0FEC348CD700}"/>
              </a:ext>
            </a:extLst>
          </p:cNvPr>
          <p:cNvGrpSpPr/>
          <p:nvPr/>
        </p:nvGrpSpPr>
        <p:grpSpPr>
          <a:xfrm>
            <a:off x="8093727" y="3272561"/>
            <a:ext cx="3921292" cy="477054"/>
            <a:chOff x="7395637" y="2490707"/>
            <a:chExt cx="3921292" cy="477054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29B302BD-BF94-AA48-8115-765BA64B048E}"/>
                </a:ext>
              </a:extLst>
            </p:cNvPr>
            <p:cNvSpPr txBox="1"/>
            <p:nvPr/>
          </p:nvSpPr>
          <p:spPr>
            <a:xfrm>
              <a:off x="7868415" y="2490707"/>
              <a:ext cx="344851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14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Rounded median score on delay </a:t>
              </a:r>
              <a:b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</a:br>
              <a:r>
                <a:rPr lang="en-BE" sz="11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(higher = less delay)</a:t>
              </a:r>
              <a:endParaRPr lang="en-BE" sz="16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5EAECBAB-8DC1-614A-927E-1569BA2E29BD}"/>
                </a:ext>
              </a:extLst>
            </p:cNvPr>
            <p:cNvCxnSpPr>
              <a:cxnSpLocks/>
              <a:stCxn id="162" idx="1"/>
            </p:cNvCxnSpPr>
            <p:nvPr/>
          </p:nvCxnSpPr>
          <p:spPr>
            <a:xfrm flipH="1">
              <a:off x="7395637" y="2729234"/>
              <a:ext cx="472778" cy="0"/>
            </a:xfrm>
            <a:prstGeom prst="straightConnector1">
              <a:avLst/>
            </a:prstGeom>
            <a:ln w="12700">
              <a:solidFill>
                <a:srgbClr val="17586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9FDEA35-44E6-3B42-A4AC-3D1CEC2FD7AF}"/>
              </a:ext>
            </a:extLst>
          </p:cNvPr>
          <p:cNvGrpSpPr/>
          <p:nvPr/>
        </p:nvGrpSpPr>
        <p:grpSpPr>
          <a:xfrm>
            <a:off x="8093727" y="3749615"/>
            <a:ext cx="3921292" cy="692497"/>
            <a:chOff x="7395637" y="2490707"/>
            <a:chExt cx="3921292" cy="692497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D1C61DD-1BA2-FF49-A574-55A635ED67AF}"/>
                </a:ext>
              </a:extLst>
            </p:cNvPr>
            <p:cNvSpPr txBox="1"/>
            <p:nvPr/>
          </p:nvSpPr>
          <p:spPr>
            <a:xfrm>
              <a:off x="7868415" y="2490707"/>
              <a:ext cx="3448514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14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Rounded median score on financial impact</a:t>
              </a:r>
              <a:b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</a:br>
              <a:r>
                <a:rPr lang="en-BE" sz="11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(higher = less impact)</a:t>
              </a:r>
              <a:endParaRPr lang="en-BE" sz="16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C8AA8680-B22F-E046-A5D0-8DDA05FA59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95637" y="2729234"/>
              <a:ext cx="472778" cy="0"/>
            </a:xfrm>
            <a:prstGeom prst="straightConnector1">
              <a:avLst/>
            </a:prstGeom>
            <a:ln w="12700">
              <a:solidFill>
                <a:srgbClr val="17586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321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hreat Modeling">
            <a:extLst>
              <a:ext uri="{FF2B5EF4-FFF2-40B4-BE49-F238E27FC236}">
                <a16:creationId xmlns:a16="http://schemas.microsoft.com/office/drawing/2014/main" id="{10C1F536-4DC9-B043-B082-233FFC85AED3}"/>
              </a:ext>
            </a:extLst>
          </p:cNvPr>
          <p:cNvSpPr txBox="1"/>
          <p:nvPr/>
        </p:nvSpPr>
        <p:spPr>
          <a:xfrm>
            <a:off x="636589" y="3258740"/>
            <a:ext cx="2571201" cy="340519"/>
          </a:xfrm>
          <a:prstGeom prst="roundRect">
            <a:avLst/>
          </a:prstGeom>
          <a:noFill/>
          <a:ln w="12700" cap="flat">
            <a:solidFill>
              <a:srgbClr val="F6F2CE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solidFill>
                  <a:srgbClr val="F3CA47"/>
                </a:solidFill>
                <a:latin typeface="Avenir Next" panose="020B0503020202020204" pitchFamily="34" charset="0"/>
              </a:rPr>
              <a:t>Automated Security Testing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279382F-D8C0-C441-A03E-043240F6B52A}"/>
              </a:ext>
            </a:extLst>
          </p:cNvPr>
          <p:cNvSpPr/>
          <p:nvPr/>
        </p:nvSpPr>
        <p:spPr>
          <a:xfrm>
            <a:off x="4037809" y="0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0" name="Threat Modeling">
            <a:extLst>
              <a:ext uri="{FF2B5EF4-FFF2-40B4-BE49-F238E27FC236}">
                <a16:creationId xmlns:a16="http://schemas.microsoft.com/office/drawing/2014/main" id="{DFB820CB-396F-2D4A-8AEF-24773E0F56D6}"/>
              </a:ext>
            </a:extLst>
          </p:cNvPr>
          <p:cNvSpPr txBox="1"/>
          <p:nvPr/>
        </p:nvSpPr>
        <p:spPr>
          <a:xfrm>
            <a:off x="4373319" y="540313"/>
            <a:ext cx="4588470" cy="578882"/>
          </a:xfrm>
          <a:prstGeom prst="roundRect">
            <a:avLst/>
          </a:prstGeom>
          <a:noFill/>
          <a:ln w="12700" cap="flat">
            <a:solidFill>
              <a:srgbClr val="17586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BE" sz="1400" dirty="0">
                <a:solidFill>
                  <a:srgbClr val="175861"/>
                </a:solidFill>
                <a:latin typeface="Avenir Next" panose="020B0503020202020204" pitchFamily="34" charset="0"/>
              </a:rPr>
              <a:t>Leverage SecaaS by using cloud provided self-managed, automated and scalable security services</a:t>
            </a:r>
          </a:p>
        </p:txBody>
      </p:sp>
      <p:pic>
        <p:nvPicPr>
          <p:cNvPr id="82" name="Graphic 81" descr="Man">
            <a:extLst>
              <a:ext uri="{FF2B5EF4-FFF2-40B4-BE49-F238E27FC236}">
                <a16:creationId xmlns:a16="http://schemas.microsoft.com/office/drawing/2014/main" id="{DF8A46F2-3DD9-6547-9A26-1A055747C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899" y="579766"/>
            <a:ext cx="499976" cy="499976"/>
          </a:xfrm>
          <a:prstGeom prst="rect">
            <a:avLst/>
          </a:prstGeom>
        </p:spPr>
      </p:pic>
      <p:pic>
        <p:nvPicPr>
          <p:cNvPr id="84" name="Graphic 83" descr="Man">
            <a:extLst>
              <a:ext uri="{FF2B5EF4-FFF2-40B4-BE49-F238E27FC236}">
                <a16:creationId xmlns:a16="http://schemas.microsoft.com/office/drawing/2014/main" id="{BCECD110-47B5-EA42-81FB-C3A95E229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4887" y="579766"/>
            <a:ext cx="499976" cy="499976"/>
          </a:xfrm>
          <a:prstGeom prst="rect">
            <a:avLst/>
          </a:prstGeom>
        </p:spPr>
      </p:pic>
      <p:pic>
        <p:nvPicPr>
          <p:cNvPr id="85" name="Graphic 84" descr="Man">
            <a:extLst>
              <a:ext uri="{FF2B5EF4-FFF2-40B4-BE49-F238E27FC236}">
                <a16:creationId xmlns:a16="http://schemas.microsoft.com/office/drawing/2014/main" id="{6D51A70E-8EAA-EB44-8F38-41F82029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4875" y="579766"/>
            <a:ext cx="499976" cy="499976"/>
          </a:xfrm>
          <a:prstGeom prst="rect">
            <a:avLst/>
          </a:prstGeom>
        </p:spPr>
      </p:pic>
      <p:pic>
        <p:nvPicPr>
          <p:cNvPr id="89" name="Graphic 88" descr="Man">
            <a:extLst>
              <a:ext uri="{FF2B5EF4-FFF2-40B4-BE49-F238E27FC236}">
                <a16:creationId xmlns:a16="http://schemas.microsoft.com/office/drawing/2014/main" id="{F9FAB293-65F9-2544-8D8F-92EAA8D70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863" y="579766"/>
            <a:ext cx="499976" cy="499976"/>
          </a:xfrm>
          <a:prstGeom prst="rect">
            <a:avLst/>
          </a:prstGeom>
        </p:spPr>
      </p:pic>
      <p:pic>
        <p:nvPicPr>
          <p:cNvPr id="91" name="Graphic 90" descr="Man">
            <a:extLst>
              <a:ext uri="{FF2B5EF4-FFF2-40B4-BE49-F238E27FC236}">
                <a16:creationId xmlns:a16="http://schemas.microsoft.com/office/drawing/2014/main" id="{362F2530-C899-494E-A198-5CF7A5CC2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4851" y="579766"/>
            <a:ext cx="499976" cy="499976"/>
          </a:xfrm>
          <a:prstGeom prst="rect">
            <a:avLst/>
          </a:prstGeom>
        </p:spPr>
      </p:pic>
      <p:pic>
        <p:nvPicPr>
          <p:cNvPr id="92" name="Graphic 91" descr="Man">
            <a:extLst>
              <a:ext uri="{FF2B5EF4-FFF2-40B4-BE49-F238E27FC236}">
                <a16:creationId xmlns:a16="http://schemas.microsoft.com/office/drawing/2014/main" id="{0968B1D5-1AEE-6A4C-BE5B-B6DCF0A0F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839" y="579766"/>
            <a:ext cx="499976" cy="499976"/>
          </a:xfrm>
          <a:prstGeom prst="rect">
            <a:avLst/>
          </a:prstGeom>
        </p:spPr>
      </p:pic>
      <p:pic>
        <p:nvPicPr>
          <p:cNvPr id="93" name="Graphic 92" descr="Man">
            <a:extLst>
              <a:ext uri="{FF2B5EF4-FFF2-40B4-BE49-F238E27FC236}">
                <a16:creationId xmlns:a16="http://schemas.microsoft.com/office/drawing/2014/main" id="{6916E9D3-EB69-284D-85D2-69D7B4963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4827" y="579766"/>
            <a:ext cx="499976" cy="499976"/>
          </a:xfrm>
          <a:prstGeom prst="rect">
            <a:avLst/>
          </a:prstGeom>
        </p:spPr>
      </p:pic>
      <p:pic>
        <p:nvPicPr>
          <p:cNvPr id="94" name="Graphic 93" descr="Man">
            <a:extLst>
              <a:ext uri="{FF2B5EF4-FFF2-40B4-BE49-F238E27FC236}">
                <a16:creationId xmlns:a16="http://schemas.microsoft.com/office/drawing/2014/main" id="{BD4F6DE8-245B-5340-B80D-E9CDBAEE9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94815" y="579766"/>
            <a:ext cx="499976" cy="499976"/>
          </a:xfrm>
          <a:prstGeom prst="rect">
            <a:avLst/>
          </a:prstGeom>
        </p:spPr>
      </p:pic>
      <p:pic>
        <p:nvPicPr>
          <p:cNvPr id="95" name="Graphic 94" descr="Man">
            <a:extLst>
              <a:ext uri="{FF2B5EF4-FFF2-40B4-BE49-F238E27FC236}">
                <a16:creationId xmlns:a16="http://schemas.microsoft.com/office/drawing/2014/main" id="{1BE41C56-A47C-C54A-9E78-3D52EAD56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4803" y="579766"/>
            <a:ext cx="499976" cy="499976"/>
          </a:xfrm>
          <a:prstGeom prst="rect">
            <a:avLst/>
          </a:prstGeom>
        </p:spPr>
      </p:pic>
      <p:pic>
        <p:nvPicPr>
          <p:cNvPr id="96" name="Graphic 95" descr="Man">
            <a:extLst>
              <a:ext uri="{FF2B5EF4-FFF2-40B4-BE49-F238E27FC236}">
                <a16:creationId xmlns:a16="http://schemas.microsoft.com/office/drawing/2014/main" id="{6CE7C5BC-BC66-6047-BEEC-DC0B9FEA4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94791" y="579766"/>
            <a:ext cx="499976" cy="499976"/>
          </a:xfrm>
          <a:prstGeom prst="rect">
            <a:avLst/>
          </a:prstGeom>
        </p:spPr>
      </p:pic>
      <p:sp>
        <p:nvSpPr>
          <p:cNvPr id="97" name="Threat Modeling">
            <a:extLst>
              <a:ext uri="{FF2B5EF4-FFF2-40B4-BE49-F238E27FC236}">
                <a16:creationId xmlns:a16="http://schemas.microsoft.com/office/drawing/2014/main" id="{26D406DD-159A-6849-B5B1-44657FD5EBD2}"/>
              </a:ext>
            </a:extLst>
          </p:cNvPr>
          <p:cNvSpPr txBox="1"/>
          <p:nvPr/>
        </p:nvSpPr>
        <p:spPr>
          <a:xfrm>
            <a:off x="4373319" y="1251513"/>
            <a:ext cx="4588470" cy="578882"/>
          </a:xfrm>
          <a:prstGeom prst="roundRect">
            <a:avLst/>
          </a:prstGeom>
          <a:noFill/>
          <a:ln w="12700" cap="flat">
            <a:solidFill>
              <a:srgbClr val="17586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BE" sz="1400" dirty="0">
                <a:solidFill>
                  <a:srgbClr val="175861"/>
                </a:solidFill>
                <a:latin typeface="Avenir Next" panose="020B0503020202020204" pitchFamily="34" charset="0"/>
              </a:rPr>
              <a:t>Integrate the security tools in an automated deployment pipeline</a:t>
            </a:r>
          </a:p>
        </p:txBody>
      </p:sp>
      <p:pic>
        <p:nvPicPr>
          <p:cNvPr id="98" name="Graphic 97" descr="Man">
            <a:extLst>
              <a:ext uri="{FF2B5EF4-FFF2-40B4-BE49-F238E27FC236}">
                <a16:creationId xmlns:a16="http://schemas.microsoft.com/office/drawing/2014/main" id="{6D6198F9-3F0C-0347-BC9F-44F51B9AC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899" y="1290966"/>
            <a:ext cx="499976" cy="499976"/>
          </a:xfrm>
          <a:prstGeom prst="rect">
            <a:avLst/>
          </a:prstGeom>
        </p:spPr>
      </p:pic>
      <p:pic>
        <p:nvPicPr>
          <p:cNvPr id="99" name="Graphic 98" descr="Man">
            <a:extLst>
              <a:ext uri="{FF2B5EF4-FFF2-40B4-BE49-F238E27FC236}">
                <a16:creationId xmlns:a16="http://schemas.microsoft.com/office/drawing/2014/main" id="{BD76819C-94C7-9745-9A84-3AF35F6C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4887" y="1290966"/>
            <a:ext cx="499976" cy="499976"/>
          </a:xfrm>
          <a:prstGeom prst="rect">
            <a:avLst/>
          </a:prstGeom>
        </p:spPr>
      </p:pic>
      <p:pic>
        <p:nvPicPr>
          <p:cNvPr id="100" name="Graphic 99" descr="Man">
            <a:extLst>
              <a:ext uri="{FF2B5EF4-FFF2-40B4-BE49-F238E27FC236}">
                <a16:creationId xmlns:a16="http://schemas.microsoft.com/office/drawing/2014/main" id="{21B13DFE-9581-344B-8BBA-2987062E3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4875" y="1290966"/>
            <a:ext cx="499976" cy="499976"/>
          </a:xfrm>
          <a:prstGeom prst="rect">
            <a:avLst/>
          </a:prstGeom>
        </p:spPr>
      </p:pic>
      <p:pic>
        <p:nvPicPr>
          <p:cNvPr id="101" name="Graphic 100" descr="Man">
            <a:extLst>
              <a:ext uri="{FF2B5EF4-FFF2-40B4-BE49-F238E27FC236}">
                <a16:creationId xmlns:a16="http://schemas.microsoft.com/office/drawing/2014/main" id="{2E0DE012-68F2-7A40-A30C-CDD30434D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863" y="1290966"/>
            <a:ext cx="499976" cy="499976"/>
          </a:xfrm>
          <a:prstGeom prst="rect">
            <a:avLst/>
          </a:prstGeom>
        </p:spPr>
      </p:pic>
      <p:pic>
        <p:nvPicPr>
          <p:cNvPr id="102" name="Graphic 101" descr="Man">
            <a:extLst>
              <a:ext uri="{FF2B5EF4-FFF2-40B4-BE49-F238E27FC236}">
                <a16:creationId xmlns:a16="http://schemas.microsoft.com/office/drawing/2014/main" id="{EE7F9056-94C3-D44F-A37A-645830A0D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4851" y="1290966"/>
            <a:ext cx="499976" cy="499976"/>
          </a:xfrm>
          <a:prstGeom prst="rect">
            <a:avLst/>
          </a:prstGeom>
        </p:spPr>
      </p:pic>
      <p:pic>
        <p:nvPicPr>
          <p:cNvPr id="103" name="Graphic 102" descr="Man">
            <a:extLst>
              <a:ext uri="{FF2B5EF4-FFF2-40B4-BE49-F238E27FC236}">
                <a16:creationId xmlns:a16="http://schemas.microsoft.com/office/drawing/2014/main" id="{106CDE79-6D4E-F440-9CF4-CA265E0F3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839" y="1290966"/>
            <a:ext cx="499976" cy="499976"/>
          </a:xfrm>
          <a:prstGeom prst="rect">
            <a:avLst/>
          </a:prstGeom>
        </p:spPr>
      </p:pic>
      <p:pic>
        <p:nvPicPr>
          <p:cNvPr id="104" name="Graphic 103" descr="Man">
            <a:extLst>
              <a:ext uri="{FF2B5EF4-FFF2-40B4-BE49-F238E27FC236}">
                <a16:creationId xmlns:a16="http://schemas.microsoft.com/office/drawing/2014/main" id="{26B991FC-8828-7C43-BCEE-09D7B3387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4827" y="1290966"/>
            <a:ext cx="499976" cy="499976"/>
          </a:xfrm>
          <a:prstGeom prst="rect">
            <a:avLst/>
          </a:prstGeom>
        </p:spPr>
      </p:pic>
      <p:pic>
        <p:nvPicPr>
          <p:cNvPr id="105" name="Graphic 104" descr="Man">
            <a:extLst>
              <a:ext uri="{FF2B5EF4-FFF2-40B4-BE49-F238E27FC236}">
                <a16:creationId xmlns:a16="http://schemas.microsoft.com/office/drawing/2014/main" id="{129939A9-C9F7-E14D-B8CF-A51B2B1929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4815" y="1290966"/>
            <a:ext cx="499976" cy="499976"/>
          </a:xfrm>
          <a:prstGeom prst="rect">
            <a:avLst/>
          </a:prstGeom>
        </p:spPr>
      </p:pic>
      <p:pic>
        <p:nvPicPr>
          <p:cNvPr id="106" name="Graphic 105" descr="Man">
            <a:extLst>
              <a:ext uri="{FF2B5EF4-FFF2-40B4-BE49-F238E27FC236}">
                <a16:creationId xmlns:a16="http://schemas.microsoft.com/office/drawing/2014/main" id="{44870439-03C3-D14D-B26F-1B72589913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44803" y="1290966"/>
            <a:ext cx="499976" cy="499976"/>
          </a:xfrm>
          <a:prstGeom prst="rect">
            <a:avLst/>
          </a:prstGeom>
        </p:spPr>
      </p:pic>
      <p:pic>
        <p:nvPicPr>
          <p:cNvPr id="107" name="Graphic 106" descr="Man">
            <a:extLst>
              <a:ext uri="{FF2B5EF4-FFF2-40B4-BE49-F238E27FC236}">
                <a16:creationId xmlns:a16="http://schemas.microsoft.com/office/drawing/2014/main" id="{AA7326C6-9DDE-2243-8598-D5ACB23136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94791" y="1290966"/>
            <a:ext cx="499976" cy="499976"/>
          </a:xfrm>
          <a:prstGeom prst="rect">
            <a:avLst/>
          </a:prstGeom>
        </p:spPr>
      </p:pic>
      <p:sp>
        <p:nvSpPr>
          <p:cNvPr id="108" name="Threat Modeling">
            <a:extLst>
              <a:ext uri="{FF2B5EF4-FFF2-40B4-BE49-F238E27FC236}">
                <a16:creationId xmlns:a16="http://schemas.microsoft.com/office/drawing/2014/main" id="{2FBE6180-898E-9A4D-8C8F-F5250D2475F8}"/>
              </a:ext>
            </a:extLst>
          </p:cNvPr>
          <p:cNvSpPr txBox="1"/>
          <p:nvPr/>
        </p:nvSpPr>
        <p:spPr>
          <a:xfrm>
            <a:off x="4373319" y="2002166"/>
            <a:ext cx="4588470" cy="578882"/>
          </a:xfrm>
          <a:prstGeom prst="roundRect">
            <a:avLst/>
          </a:prstGeom>
          <a:noFill/>
          <a:ln w="12700" cap="flat">
            <a:solidFill>
              <a:srgbClr val="17586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BE" sz="1400" dirty="0">
                <a:solidFill>
                  <a:srgbClr val="175861"/>
                </a:solidFill>
                <a:latin typeface="Avenir Next" panose="020B0503020202020204" pitchFamily="34" charset="0"/>
              </a:rPr>
              <a:t>Automate as many security controls and verifications as possible</a:t>
            </a:r>
          </a:p>
        </p:txBody>
      </p:sp>
      <p:pic>
        <p:nvPicPr>
          <p:cNvPr id="109" name="Graphic 108" descr="Man">
            <a:extLst>
              <a:ext uri="{FF2B5EF4-FFF2-40B4-BE49-F238E27FC236}">
                <a16:creationId xmlns:a16="http://schemas.microsoft.com/office/drawing/2014/main" id="{B6884320-70F0-3F45-B306-11E6DA935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899" y="2041619"/>
            <a:ext cx="499976" cy="499976"/>
          </a:xfrm>
          <a:prstGeom prst="rect">
            <a:avLst/>
          </a:prstGeom>
        </p:spPr>
      </p:pic>
      <p:pic>
        <p:nvPicPr>
          <p:cNvPr id="110" name="Graphic 109" descr="Man">
            <a:extLst>
              <a:ext uri="{FF2B5EF4-FFF2-40B4-BE49-F238E27FC236}">
                <a16:creationId xmlns:a16="http://schemas.microsoft.com/office/drawing/2014/main" id="{8B9DB67B-1B65-2349-9444-E11D4F9F3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4887" y="2041619"/>
            <a:ext cx="499976" cy="499976"/>
          </a:xfrm>
          <a:prstGeom prst="rect">
            <a:avLst/>
          </a:prstGeom>
        </p:spPr>
      </p:pic>
      <p:pic>
        <p:nvPicPr>
          <p:cNvPr id="111" name="Graphic 110" descr="Man">
            <a:extLst>
              <a:ext uri="{FF2B5EF4-FFF2-40B4-BE49-F238E27FC236}">
                <a16:creationId xmlns:a16="http://schemas.microsoft.com/office/drawing/2014/main" id="{99AED599-B7A5-AD43-A1C6-E56A3DA38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44875" y="2041619"/>
            <a:ext cx="499976" cy="499976"/>
          </a:xfrm>
          <a:prstGeom prst="rect">
            <a:avLst/>
          </a:prstGeom>
        </p:spPr>
      </p:pic>
      <p:pic>
        <p:nvPicPr>
          <p:cNvPr id="112" name="Graphic 111" descr="Man">
            <a:extLst>
              <a:ext uri="{FF2B5EF4-FFF2-40B4-BE49-F238E27FC236}">
                <a16:creationId xmlns:a16="http://schemas.microsoft.com/office/drawing/2014/main" id="{54E73E17-DE89-A142-AC36-3E6D3E75C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4863" y="2041619"/>
            <a:ext cx="499976" cy="499976"/>
          </a:xfrm>
          <a:prstGeom prst="rect">
            <a:avLst/>
          </a:prstGeom>
        </p:spPr>
      </p:pic>
      <p:pic>
        <p:nvPicPr>
          <p:cNvPr id="113" name="Graphic 112" descr="Man">
            <a:extLst>
              <a:ext uri="{FF2B5EF4-FFF2-40B4-BE49-F238E27FC236}">
                <a16:creationId xmlns:a16="http://schemas.microsoft.com/office/drawing/2014/main" id="{CC85A9D3-CBB9-CF4A-8E37-70A14F809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4851" y="2041619"/>
            <a:ext cx="499976" cy="499976"/>
          </a:xfrm>
          <a:prstGeom prst="rect">
            <a:avLst/>
          </a:prstGeom>
        </p:spPr>
      </p:pic>
      <p:pic>
        <p:nvPicPr>
          <p:cNvPr id="114" name="Graphic 113" descr="Man">
            <a:extLst>
              <a:ext uri="{FF2B5EF4-FFF2-40B4-BE49-F238E27FC236}">
                <a16:creationId xmlns:a16="http://schemas.microsoft.com/office/drawing/2014/main" id="{7DED24B0-87F9-FD43-AC6D-031D81C9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4839" y="2041619"/>
            <a:ext cx="499976" cy="499976"/>
          </a:xfrm>
          <a:prstGeom prst="rect">
            <a:avLst/>
          </a:prstGeom>
        </p:spPr>
      </p:pic>
      <p:pic>
        <p:nvPicPr>
          <p:cNvPr id="115" name="Graphic 114" descr="Man">
            <a:extLst>
              <a:ext uri="{FF2B5EF4-FFF2-40B4-BE49-F238E27FC236}">
                <a16:creationId xmlns:a16="http://schemas.microsoft.com/office/drawing/2014/main" id="{6AB09FB6-1362-E545-AF23-CAAD3802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4827" y="2041619"/>
            <a:ext cx="499976" cy="499976"/>
          </a:xfrm>
          <a:prstGeom prst="rect">
            <a:avLst/>
          </a:prstGeom>
        </p:spPr>
      </p:pic>
      <p:pic>
        <p:nvPicPr>
          <p:cNvPr id="116" name="Graphic 115" descr="Man">
            <a:extLst>
              <a:ext uri="{FF2B5EF4-FFF2-40B4-BE49-F238E27FC236}">
                <a16:creationId xmlns:a16="http://schemas.microsoft.com/office/drawing/2014/main" id="{8098C05C-F385-364E-AE6F-732E0A4DB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94815" y="2041619"/>
            <a:ext cx="499976" cy="499976"/>
          </a:xfrm>
          <a:prstGeom prst="rect">
            <a:avLst/>
          </a:prstGeom>
        </p:spPr>
      </p:pic>
      <p:pic>
        <p:nvPicPr>
          <p:cNvPr id="117" name="Graphic 116" descr="Man">
            <a:extLst>
              <a:ext uri="{FF2B5EF4-FFF2-40B4-BE49-F238E27FC236}">
                <a16:creationId xmlns:a16="http://schemas.microsoft.com/office/drawing/2014/main" id="{0D5CB066-35B6-B749-B6FE-C01E995D16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44803" y="2041619"/>
            <a:ext cx="499976" cy="499976"/>
          </a:xfrm>
          <a:prstGeom prst="rect">
            <a:avLst/>
          </a:prstGeom>
        </p:spPr>
      </p:pic>
      <p:pic>
        <p:nvPicPr>
          <p:cNvPr id="118" name="Graphic 117" descr="Man">
            <a:extLst>
              <a:ext uri="{FF2B5EF4-FFF2-40B4-BE49-F238E27FC236}">
                <a16:creationId xmlns:a16="http://schemas.microsoft.com/office/drawing/2014/main" id="{EB31104B-4A07-6943-BF4D-C1E4472461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94791" y="2041619"/>
            <a:ext cx="499976" cy="499976"/>
          </a:xfrm>
          <a:prstGeom prst="rect">
            <a:avLst/>
          </a:prstGeom>
        </p:spPr>
      </p:pic>
      <p:sp>
        <p:nvSpPr>
          <p:cNvPr id="119" name="Threat Modeling">
            <a:extLst>
              <a:ext uri="{FF2B5EF4-FFF2-40B4-BE49-F238E27FC236}">
                <a16:creationId xmlns:a16="http://schemas.microsoft.com/office/drawing/2014/main" id="{95BBADD7-C05C-1A49-9530-E557AC81FDB0}"/>
              </a:ext>
            </a:extLst>
          </p:cNvPr>
          <p:cNvSpPr txBox="1"/>
          <p:nvPr/>
        </p:nvSpPr>
        <p:spPr>
          <a:xfrm>
            <a:off x="4373319" y="2752819"/>
            <a:ext cx="4588470" cy="817245"/>
          </a:xfrm>
          <a:prstGeom prst="roundRect">
            <a:avLst/>
          </a:prstGeom>
          <a:noFill/>
          <a:ln w="12700" cap="flat">
            <a:solidFill>
              <a:srgbClr val="17586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BE" sz="1400" dirty="0">
                <a:solidFill>
                  <a:srgbClr val="175861"/>
                </a:solidFill>
                <a:latin typeface="Avenir Next" panose="020B0503020202020204" pitchFamily="34" charset="0"/>
              </a:rPr>
              <a:t>Ensure the team and management understands and supports the security validations integrated in the automated deployment pipeline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3E7B9-555E-684F-90FA-EC9B3E252DF1}"/>
              </a:ext>
            </a:extLst>
          </p:cNvPr>
          <p:cNvSpPr txBox="1"/>
          <p:nvPr/>
        </p:nvSpPr>
        <p:spPr>
          <a:xfrm>
            <a:off x="9144899" y="3007552"/>
            <a:ext cx="274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latin typeface="Avenir Next" panose="020B0503020202020204" pitchFamily="34" charset="0"/>
              </a:rPr>
              <a:t>Added by expert</a:t>
            </a:r>
          </a:p>
        </p:txBody>
      </p:sp>
      <p:sp>
        <p:nvSpPr>
          <p:cNvPr id="130" name="Threat Modeling">
            <a:extLst>
              <a:ext uri="{FF2B5EF4-FFF2-40B4-BE49-F238E27FC236}">
                <a16:creationId xmlns:a16="http://schemas.microsoft.com/office/drawing/2014/main" id="{D22C494C-8B45-E94E-B398-BE5E30E37C07}"/>
              </a:ext>
            </a:extLst>
          </p:cNvPr>
          <p:cNvSpPr txBox="1"/>
          <p:nvPr/>
        </p:nvSpPr>
        <p:spPr>
          <a:xfrm>
            <a:off x="4373319" y="3704583"/>
            <a:ext cx="4588470" cy="340519"/>
          </a:xfrm>
          <a:prstGeom prst="roundRect">
            <a:avLst/>
          </a:prstGeom>
          <a:noFill/>
          <a:ln w="12700" cap="flat">
            <a:solidFill>
              <a:srgbClr val="17586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BE" sz="1400" dirty="0">
                <a:solidFill>
                  <a:srgbClr val="175861"/>
                </a:solidFill>
                <a:latin typeface="Avenir Next" panose="020B0503020202020204" pitchFamily="34" charset="0"/>
              </a:rPr>
              <a:t>Fail fast when security validations do not pass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4920A6E-C7B7-B54E-88F4-A8883086E12E}"/>
              </a:ext>
            </a:extLst>
          </p:cNvPr>
          <p:cNvSpPr txBox="1"/>
          <p:nvPr/>
        </p:nvSpPr>
        <p:spPr>
          <a:xfrm>
            <a:off x="9144899" y="3704583"/>
            <a:ext cx="274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latin typeface="Avenir Next" panose="020B0503020202020204" pitchFamily="34" charset="0"/>
              </a:rPr>
              <a:t>Added by expert</a:t>
            </a:r>
          </a:p>
        </p:txBody>
      </p:sp>
      <p:sp>
        <p:nvSpPr>
          <p:cNvPr id="132" name="Threat Modeling">
            <a:extLst>
              <a:ext uri="{FF2B5EF4-FFF2-40B4-BE49-F238E27FC236}">
                <a16:creationId xmlns:a16="http://schemas.microsoft.com/office/drawing/2014/main" id="{61586E35-7FDF-E04C-9F03-9230DB7F9AD6}"/>
              </a:ext>
            </a:extLst>
          </p:cNvPr>
          <p:cNvSpPr txBox="1"/>
          <p:nvPr/>
        </p:nvSpPr>
        <p:spPr>
          <a:xfrm>
            <a:off x="4373319" y="4179621"/>
            <a:ext cx="4588470" cy="340519"/>
          </a:xfrm>
          <a:prstGeom prst="roundRect">
            <a:avLst/>
          </a:prstGeom>
          <a:noFill/>
          <a:ln w="12700" cap="flat">
            <a:solidFill>
              <a:srgbClr val="17586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BE" sz="1400" dirty="0">
                <a:solidFill>
                  <a:srgbClr val="175861"/>
                </a:solidFill>
                <a:latin typeface="Avenir Next" panose="020B0503020202020204" pitchFamily="34" charset="0"/>
              </a:rPr>
              <a:t>Integrate the validations in the Definition of Done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727951-24AA-F642-8CF4-09B23981A5EA}"/>
              </a:ext>
            </a:extLst>
          </p:cNvPr>
          <p:cNvSpPr txBox="1"/>
          <p:nvPr/>
        </p:nvSpPr>
        <p:spPr>
          <a:xfrm>
            <a:off x="9144899" y="4179621"/>
            <a:ext cx="274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latin typeface="Avenir Next" panose="020B0503020202020204" pitchFamily="34" charset="0"/>
              </a:rPr>
              <a:t>Added by expert</a:t>
            </a:r>
          </a:p>
        </p:txBody>
      </p:sp>
      <p:sp>
        <p:nvSpPr>
          <p:cNvPr id="134" name="Threat Modeling">
            <a:extLst>
              <a:ext uri="{FF2B5EF4-FFF2-40B4-BE49-F238E27FC236}">
                <a16:creationId xmlns:a16="http://schemas.microsoft.com/office/drawing/2014/main" id="{3175A991-946E-4744-9085-48ED226442ED}"/>
              </a:ext>
            </a:extLst>
          </p:cNvPr>
          <p:cNvSpPr txBox="1"/>
          <p:nvPr/>
        </p:nvSpPr>
        <p:spPr>
          <a:xfrm>
            <a:off x="4373319" y="4621001"/>
            <a:ext cx="4588470" cy="817245"/>
          </a:xfrm>
          <a:prstGeom prst="roundRect">
            <a:avLst/>
          </a:prstGeom>
          <a:noFill/>
          <a:ln w="12700" cap="flat">
            <a:solidFill>
              <a:srgbClr val="17586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BE" sz="1400" dirty="0">
                <a:solidFill>
                  <a:srgbClr val="175861"/>
                </a:solidFill>
                <a:latin typeface="Avenir Next" panose="020B0503020202020204" pitchFamily="34" charset="0"/>
              </a:rPr>
              <a:t>Ensure APIs (of security verifications) align with organisational processes allowing the implementation to remain easy to understand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5FF7F92-885C-0A4F-8047-BF3B21F6292A}"/>
              </a:ext>
            </a:extLst>
          </p:cNvPr>
          <p:cNvSpPr txBox="1"/>
          <p:nvPr/>
        </p:nvSpPr>
        <p:spPr>
          <a:xfrm>
            <a:off x="9144899" y="4875734"/>
            <a:ext cx="274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latin typeface="Avenir Next" panose="020B0503020202020204" pitchFamily="34" charset="0"/>
              </a:rPr>
              <a:t>Added by expert</a:t>
            </a:r>
          </a:p>
        </p:txBody>
      </p:sp>
      <p:sp>
        <p:nvSpPr>
          <p:cNvPr id="136" name="Threat Modeling">
            <a:extLst>
              <a:ext uri="{FF2B5EF4-FFF2-40B4-BE49-F238E27FC236}">
                <a16:creationId xmlns:a16="http://schemas.microsoft.com/office/drawing/2014/main" id="{9CFC7DFF-162A-9B47-ADF6-C81567367D0F}"/>
              </a:ext>
            </a:extLst>
          </p:cNvPr>
          <p:cNvSpPr txBox="1"/>
          <p:nvPr/>
        </p:nvSpPr>
        <p:spPr>
          <a:xfrm>
            <a:off x="4373319" y="5571847"/>
            <a:ext cx="4588470" cy="817245"/>
          </a:xfrm>
          <a:prstGeom prst="roundRect">
            <a:avLst/>
          </a:prstGeom>
          <a:noFill/>
          <a:ln w="12700" cap="flat">
            <a:solidFill>
              <a:srgbClr val="175861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BE" sz="1400" dirty="0">
                <a:solidFill>
                  <a:srgbClr val="175861"/>
                </a:solidFill>
                <a:latin typeface="Avenir Next" panose="020B0503020202020204" pitchFamily="34" charset="0"/>
              </a:rPr>
              <a:t>Automated testing is geared towards finding implementation bugs but generally not suited to spot design flaws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CE383B8-722D-F846-8DAC-F99D3046BB92}"/>
              </a:ext>
            </a:extLst>
          </p:cNvPr>
          <p:cNvSpPr txBox="1"/>
          <p:nvPr/>
        </p:nvSpPr>
        <p:spPr>
          <a:xfrm>
            <a:off x="9144899" y="5826580"/>
            <a:ext cx="2749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400" dirty="0">
                <a:latin typeface="Avenir Next" panose="020B0503020202020204" pitchFamily="34" charset="0"/>
              </a:rPr>
              <a:t>Added by expert</a:t>
            </a:r>
          </a:p>
        </p:txBody>
      </p:sp>
      <p:pic>
        <p:nvPicPr>
          <p:cNvPr id="138" name="Graphic 137" descr="Man">
            <a:extLst>
              <a:ext uri="{FF2B5EF4-FFF2-40B4-BE49-F238E27FC236}">
                <a16:creationId xmlns:a16="http://schemas.microsoft.com/office/drawing/2014/main" id="{17B40C1E-F993-004C-8FB5-894091709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1416" y="3762372"/>
            <a:ext cx="499976" cy="499976"/>
          </a:xfrm>
          <a:prstGeom prst="rect">
            <a:avLst/>
          </a:prstGeom>
        </p:spPr>
      </p:pic>
      <p:pic>
        <p:nvPicPr>
          <p:cNvPr id="139" name="Graphic 138" descr="Man">
            <a:extLst>
              <a:ext uri="{FF2B5EF4-FFF2-40B4-BE49-F238E27FC236}">
                <a16:creationId xmlns:a16="http://schemas.microsoft.com/office/drawing/2014/main" id="{0143596A-2995-A64E-A005-57C75FD0C9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1404" y="3762372"/>
            <a:ext cx="499976" cy="499976"/>
          </a:xfrm>
          <a:prstGeom prst="rect">
            <a:avLst/>
          </a:prstGeom>
        </p:spPr>
      </p:pic>
      <p:pic>
        <p:nvPicPr>
          <p:cNvPr id="140" name="Graphic 139" descr="Man">
            <a:extLst>
              <a:ext uri="{FF2B5EF4-FFF2-40B4-BE49-F238E27FC236}">
                <a16:creationId xmlns:a16="http://schemas.microsoft.com/office/drawing/2014/main" id="{460C8BEE-00CF-5740-8860-A59380EAF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1392" y="3762372"/>
            <a:ext cx="499976" cy="499976"/>
          </a:xfrm>
          <a:prstGeom prst="rect">
            <a:avLst/>
          </a:prstGeom>
        </p:spPr>
      </p:pic>
      <p:pic>
        <p:nvPicPr>
          <p:cNvPr id="141" name="Graphic 140" descr="Man">
            <a:extLst>
              <a:ext uri="{FF2B5EF4-FFF2-40B4-BE49-F238E27FC236}">
                <a16:creationId xmlns:a16="http://schemas.microsoft.com/office/drawing/2014/main" id="{EB71F38F-CED9-2448-9B42-15FF875CE8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1380" y="3762372"/>
            <a:ext cx="499976" cy="499976"/>
          </a:xfrm>
          <a:prstGeom prst="rect">
            <a:avLst/>
          </a:prstGeom>
        </p:spPr>
      </p:pic>
      <p:pic>
        <p:nvPicPr>
          <p:cNvPr id="142" name="Graphic 141" descr="Man">
            <a:extLst>
              <a:ext uri="{FF2B5EF4-FFF2-40B4-BE49-F238E27FC236}">
                <a16:creationId xmlns:a16="http://schemas.microsoft.com/office/drawing/2014/main" id="{BC13538C-EF2D-D148-834C-09B6E92FC8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71368" y="3762372"/>
            <a:ext cx="499976" cy="499976"/>
          </a:xfrm>
          <a:prstGeom prst="rect">
            <a:avLst/>
          </a:prstGeom>
        </p:spPr>
      </p:pic>
      <p:pic>
        <p:nvPicPr>
          <p:cNvPr id="143" name="Graphic 142" descr="Man">
            <a:extLst>
              <a:ext uri="{FF2B5EF4-FFF2-40B4-BE49-F238E27FC236}">
                <a16:creationId xmlns:a16="http://schemas.microsoft.com/office/drawing/2014/main" id="{F08A77A5-56D7-5644-AF1F-4CCB9ED96D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21356" y="3762372"/>
            <a:ext cx="499976" cy="499976"/>
          </a:xfrm>
          <a:prstGeom prst="rect">
            <a:avLst/>
          </a:prstGeom>
        </p:spPr>
      </p:pic>
      <p:pic>
        <p:nvPicPr>
          <p:cNvPr id="144" name="Graphic 143" descr="Man">
            <a:extLst>
              <a:ext uri="{FF2B5EF4-FFF2-40B4-BE49-F238E27FC236}">
                <a16:creationId xmlns:a16="http://schemas.microsoft.com/office/drawing/2014/main" id="{10F5B208-0CB2-F94B-9791-5FC5D5AFF4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71344" y="3762372"/>
            <a:ext cx="499976" cy="499976"/>
          </a:xfrm>
          <a:prstGeom prst="rect">
            <a:avLst/>
          </a:prstGeom>
        </p:spPr>
      </p:pic>
      <p:pic>
        <p:nvPicPr>
          <p:cNvPr id="145" name="Graphic 144" descr="Man">
            <a:extLst>
              <a:ext uri="{FF2B5EF4-FFF2-40B4-BE49-F238E27FC236}">
                <a16:creationId xmlns:a16="http://schemas.microsoft.com/office/drawing/2014/main" id="{5B793ED8-6B3B-5F47-BABA-09F596810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332" y="3762372"/>
            <a:ext cx="499976" cy="499976"/>
          </a:xfrm>
          <a:prstGeom prst="rect">
            <a:avLst/>
          </a:prstGeom>
        </p:spPr>
      </p:pic>
      <p:pic>
        <p:nvPicPr>
          <p:cNvPr id="146" name="Graphic 145" descr="Man">
            <a:extLst>
              <a:ext uri="{FF2B5EF4-FFF2-40B4-BE49-F238E27FC236}">
                <a16:creationId xmlns:a16="http://schemas.microsoft.com/office/drawing/2014/main" id="{28501EDB-DA99-724C-8FA1-9ECA33D65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1320" y="3762372"/>
            <a:ext cx="499976" cy="499976"/>
          </a:xfrm>
          <a:prstGeom prst="rect">
            <a:avLst/>
          </a:prstGeom>
        </p:spPr>
      </p:pic>
      <p:pic>
        <p:nvPicPr>
          <p:cNvPr id="147" name="Graphic 146" descr="Man">
            <a:extLst>
              <a:ext uri="{FF2B5EF4-FFF2-40B4-BE49-F238E27FC236}">
                <a16:creationId xmlns:a16="http://schemas.microsoft.com/office/drawing/2014/main" id="{7E9F8FBE-EC68-4E42-B0FF-1719D5AA69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21308" y="3762372"/>
            <a:ext cx="499976" cy="49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0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83CC5D-C453-0044-B395-EE93A341C80B}"/>
              </a:ext>
            </a:extLst>
          </p:cNvPr>
          <p:cNvSpPr txBox="1"/>
          <p:nvPr/>
        </p:nvSpPr>
        <p:spPr>
          <a:xfrm>
            <a:off x="1869141" y="2409971"/>
            <a:ext cx="829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6F2CE"/>
                </a:solidFill>
                <a:latin typeface="Avenir Next" panose="020B0503020202020204" pitchFamily="34" charset="0"/>
              </a:rPr>
              <a:t>Usage and key takeaways</a:t>
            </a:r>
            <a:endParaRPr lang="en-BE" sz="4800" b="1" dirty="0">
              <a:solidFill>
                <a:srgbClr val="F6F2CE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DAC2C-686D-8B41-B799-C8F1C54705BE}"/>
              </a:ext>
            </a:extLst>
          </p:cNvPr>
          <p:cNvSpPr/>
          <p:nvPr/>
        </p:nvSpPr>
        <p:spPr>
          <a:xfrm>
            <a:off x="-26894" y="1904347"/>
            <a:ext cx="1896035" cy="1842247"/>
          </a:xfrm>
          <a:prstGeom prst="rect">
            <a:avLst/>
          </a:prstGeom>
          <a:solidFill>
            <a:srgbClr val="17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1B6E6-7F33-B147-96A8-D52FFFE65914}"/>
              </a:ext>
            </a:extLst>
          </p:cNvPr>
          <p:cNvSpPr/>
          <p:nvPr/>
        </p:nvSpPr>
        <p:spPr>
          <a:xfrm>
            <a:off x="1761564" y="1904347"/>
            <a:ext cx="107577" cy="1842247"/>
          </a:xfrm>
          <a:prstGeom prst="rect">
            <a:avLst/>
          </a:prstGeom>
          <a:solidFill>
            <a:srgbClr val="175861"/>
          </a:solidFill>
          <a:ln w="28575"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2A777-1212-3245-86C9-2BF7CFAE90B1}"/>
              </a:ext>
            </a:extLst>
          </p:cNvPr>
          <p:cNvSpPr/>
          <p:nvPr/>
        </p:nvSpPr>
        <p:spPr>
          <a:xfrm>
            <a:off x="12192000" y="0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6A874-72BF-774E-87B2-4046DAB04305}"/>
              </a:ext>
            </a:extLst>
          </p:cNvPr>
          <p:cNvSpPr/>
          <p:nvPr/>
        </p:nvSpPr>
        <p:spPr>
          <a:xfrm>
            <a:off x="12203850" y="-10822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21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D182111E-4CA1-DE4A-8288-1F80F9088B92}"/>
              </a:ext>
            </a:extLst>
          </p:cNvPr>
          <p:cNvSpPr/>
          <p:nvPr/>
        </p:nvSpPr>
        <p:spPr>
          <a:xfrm>
            <a:off x="4037809" y="-1587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0" name="Objective">
            <a:extLst>
              <a:ext uri="{FF2B5EF4-FFF2-40B4-BE49-F238E27FC236}">
                <a16:creationId xmlns:a16="http://schemas.microsoft.com/office/drawing/2014/main" id="{094B4597-5A72-4348-942F-905090D385F9}"/>
              </a:ext>
            </a:extLst>
          </p:cNvPr>
          <p:cNvSpPr txBox="1"/>
          <p:nvPr/>
        </p:nvSpPr>
        <p:spPr>
          <a:xfrm>
            <a:off x="560905" y="1718101"/>
            <a:ext cx="2643739" cy="830997"/>
          </a:xfrm>
          <a:prstGeom prst="rect">
            <a:avLst/>
          </a:prstGeom>
          <a:noFill/>
          <a:ln>
            <a:solidFill>
              <a:srgbClr val="F6F2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 sz="1600" dirty="0">
                <a:solidFill>
                  <a:srgbClr val="F3CA47"/>
                </a:solidFill>
                <a:latin typeface="Avenir Next" panose="020B0503020202020204" pitchFamily="34" charset="0"/>
              </a:rPr>
              <a:t>Integrate security assurance in DevOps without increasing delay</a:t>
            </a:r>
          </a:p>
        </p:txBody>
      </p:sp>
      <p:grpSp>
        <p:nvGrpSpPr>
          <p:cNvPr id="5" name="Artefact">
            <a:extLst>
              <a:ext uri="{FF2B5EF4-FFF2-40B4-BE49-F238E27FC236}">
                <a16:creationId xmlns:a16="http://schemas.microsoft.com/office/drawing/2014/main" id="{22B3D229-7623-E744-8E9C-DC6554D859FF}"/>
              </a:ext>
            </a:extLst>
          </p:cNvPr>
          <p:cNvGrpSpPr/>
          <p:nvPr/>
        </p:nvGrpSpPr>
        <p:grpSpPr>
          <a:xfrm>
            <a:off x="1023956" y="3897406"/>
            <a:ext cx="1717638" cy="1653988"/>
            <a:chOff x="9805555" y="2670367"/>
            <a:chExt cx="1717638" cy="1653988"/>
          </a:xfrm>
        </p:grpSpPr>
        <p:sp>
          <p:nvSpPr>
            <p:cNvPr id="6" name="A box">
              <a:extLst>
                <a:ext uri="{FF2B5EF4-FFF2-40B4-BE49-F238E27FC236}">
                  <a16:creationId xmlns:a16="http://schemas.microsoft.com/office/drawing/2014/main" id="{62D66609-7D95-6741-B83F-27C4902EAA41}"/>
                </a:ext>
              </a:extLst>
            </p:cNvPr>
            <p:cNvSpPr/>
            <p:nvPr/>
          </p:nvSpPr>
          <p:spPr>
            <a:xfrm>
              <a:off x="9805555" y="2670367"/>
              <a:ext cx="1717638" cy="1653988"/>
            </a:xfrm>
            <a:prstGeom prst="roundRect">
              <a:avLst/>
            </a:prstGeom>
            <a:noFill/>
            <a:ln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7" name="A title">
              <a:extLst>
                <a:ext uri="{FF2B5EF4-FFF2-40B4-BE49-F238E27FC236}">
                  <a16:creationId xmlns:a16="http://schemas.microsoft.com/office/drawing/2014/main" id="{42161A16-C5A2-F249-BEFC-5C834A2C0187}"/>
                </a:ext>
              </a:extLst>
            </p:cNvPr>
            <p:cNvSpPr txBox="1"/>
            <p:nvPr/>
          </p:nvSpPr>
          <p:spPr>
            <a:xfrm>
              <a:off x="9805555" y="2701606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Framework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13C7FB-D99F-EA47-88FC-363C2FF1E457}"/>
              </a:ext>
            </a:extLst>
          </p:cNvPr>
          <p:cNvGrpSpPr/>
          <p:nvPr/>
        </p:nvGrpSpPr>
        <p:grpSpPr>
          <a:xfrm>
            <a:off x="1305585" y="4638429"/>
            <a:ext cx="1066360" cy="546655"/>
            <a:chOff x="8821048" y="3343029"/>
            <a:chExt cx="1066360" cy="546655"/>
          </a:xfrm>
        </p:grpSpPr>
        <p:sp>
          <p:nvSpPr>
            <p:cNvPr id="9" name="Arrow">
              <a:extLst>
                <a:ext uri="{FF2B5EF4-FFF2-40B4-BE49-F238E27FC236}">
                  <a16:creationId xmlns:a16="http://schemas.microsoft.com/office/drawing/2014/main" id="{3E10D212-2111-AA47-914A-E80522DA0C74}"/>
                </a:ext>
              </a:extLst>
            </p:cNvPr>
            <p:cNvSpPr/>
            <p:nvPr/>
          </p:nvSpPr>
          <p:spPr>
            <a:xfrm rot="13484327">
              <a:off x="8962521" y="3343029"/>
              <a:ext cx="241247" cy="276713"/>
            </a:xfrm>
            <a:custGeom>
              <a:avLst/>
              <a:gdLst>
                <a:gd name="connsiteX0" fmla="*/ 129558 w 1727271"/>
                <a:gd name="connsiteY0" fmla="*/ 1981200 h 1981200"/>
                <a:gd name="connsiteX1" fmla="*/ 156 w 1727271"/>
                <a:gd name="connsiteY1" fmla="*/ 1981200 h 1981200"/>
                <a:gd name="connsiteX2" fmla="*/ 414427 w 1727271"/>
                <a:gd name="connsiteY2" fmla="*/ 1740923 h 1981200"/>
                <a:gd name="connsiteX3" fmla="*/ 0 w 1727271"/>
                <a:gd name="connsiteY3" fmla="*/ 1500555 h 1981200"/>
                <a:gd name="connsiteX4" fmla="*/ 129558 w 1727271"/>
                <a:gd name="connsiteY4" fmla="*/ 1500555 h 1981200"/>
                <a:gd name="connsiteX5" fmla="*/ 1161133 w 1727271"/>
                <a:gd name="connsiteY5" fmla="*/ 816781 h 1981200"/>
                <a:gd name="connsiteX6" fmla="*/ 1181183 w 1727271"/>
                <a:gd name="connsiteY6" fmla="*/ 762000 h 1981200"/>
                <a:gd name="connsiteX7" fmla="*/ 1181184 w 1727271"/>
                <a:gd name="connsiteY7" fmla="*/ 762000 h 1981200"/>
                <a:gd name="connsiteX8" fmla="*/ 1198781 w 1727271"/>
                <a:gd name="connsiteY8" fmla="*/ 713921 h 1981200"/>
                <a:gd name="connsiteX9" fmla="*/ 1243334 w 1727271"/>
                <a:gd name="connsiteY9" fmla="*/ 495468 h 1981200"/>
                <a:gd name="connsiteX10" fmla="*/ 1248387 w 1727271"/>
                <a:gd name="connsiteY10" fmla="*/ 395391 h 1981200"/>
                <a:gd name="connsiteX11" fmla="*/ 1477714 w 1727271"/>
                <a:gd name="connsiteY11" fmla="*/ 0 h 1981200"/>
                <a:gd name="connsiteX12" fmla="*/ 1727271 w 1727271"/>
                <a:gd name="connsiteY12" fmla="*/ 430271 h 1981200"/>
                <a:gd name="connsiteX13" fmla="*/ 1721497 w 1727271"/>
                <a:gd name="connsiteY13" fmla="*/ 544611 h 1981200"/>
                <a:gd name="connsiteX14" fmla="*/ 1697249 w 1727271"/>
                <a:gd name="connsiteY14" fmla="*/ 703496 h 1981200"/>
                <a:gd name="connsiteX15" fmla="*/ 1682206 w 1727271"/>
                <a:gd name="connsiteY15" fmla="*/ 762000 h 1981200"/>
                <a:gd name="connsiteX16" fmla="*/ 1682205 w 1727271"/>
                <a:gd name="connsiteY16" fmla="*/ 762000 h 1981200"/>
                <a:gd name="connsiteX17" fmla="*/ 1657816 w 1727271"/>
                <a:gd name="connsiteY17" fmla="*/ 856851 h 1981200"/>
                <a:gd name="connsiteX18" fmla="*/ 129558 w 1727271"/>
                <a:gd name="connsiteY18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7271" h="1981200">
                  <a:moveTo>
                    <a:pt x="129558" y="1981200"/>
                  </a:moveTo>
                  <a:lnTo>
                    <a:pt x="156" y="1981200"/>
                  </a:lnTo>
                  <a:lnTo>
                    <a:pt x="414427" y="1740923"/>
                  </a:lnTo>
                  <a:lnTo>
                    <a:pt x="0" y="1500555"/>
                  </a:lnTo>
                  <a:lnTo>
                    <a:pt x="129558" y="1500555"/>
                  </a:lnTo>
                  <a:cubicBezTo>
                    <a:pt x="593293" y="1500555"/>
                    <a:pt x="991175" y="1218607"/>
                    <a:pt x="1161133" y="816781"/>
                  </a:cubicBezTo>
                  <a:lnTo>
                    <a:pt x="1181183" y="762000"/>
                  </a:lnTo>
                  <a:lnTo>
                    <a:pt x="1181184" y="762000"/>
                  </a:lnTo>
                  <a:lnTo>
                    <a:pt x="1198781" y="713921"/>
                  </a:lnTo>
                  <a:cubicBezTo>
                    <a:pt x="1220589" y="643808"/>
                    <a:pt x="1235690" y="570741"/>
                    <a:pt x="1243334" y="495468"/>
                  </a:cubicBezTo>
                  <a:lnTo>
                    <a:pt x="1248387" y="395391"/>
                  </a:lnTo>
                  <a:lnTo>
                    <a:pt x="1477714" y="0"/>
                  </a:lnTo>
                  <a:lnTo>
                    <a:pt x="1727271" y="430271"/>
                  </a:lnTo>
                  <a:lnTo>
                    <a:pt x="1721497" y="544611"/>
                  </a:lnTo>
                  <a:cubicBezTo>
                    <a:pt x="1716034" y="598405"/>
                    <a:pt x="1707907" y="651412"/>
                    <a:pt x="1697249" y="703496"/>
                  </a:cubicBezTo>
                  <a:lnTo>
                    <a:pt x="1682206" y="762000"/>
                  </a:lnTo>
                  <a:lnTo>
                    <a:pt x="1682205" y="762000"/>
                  </a:lnTo>
                  <a:lnTo>
                    <a:pt x="1657816" y="856851"/>
                  </a:lnTo>
                  <a:cubicBezTo>
                    <a:pt x="1455213" y="1508242"/>
                    <a:pt x="847618" y="1981200"/>
                    <a:pt x="129558" y="1981200"/>
                  </a:cubicBez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  <p:sp>
          <p:nvSpPr>
            <p:cNvPr id="10" name="Arrow">
              <a:extLst>
                <a:ext uri="{FF2B5EF4-FFF2-40B4-BE49-F238E27FC236}">
                  <a16:creationId xmlns:a16="http://schemas.microsoft.com/office/drawing/2014/main" id="{6536DC54-FC1C-ED40-A52E-FBD37A25EBA0}"/>
                </a:ext>
              </a:extLst>
            </p:cNvPr>
            <p:cNvSpPr/>
            <p:nvPr/>
          </p:nvSpPr>
          <p:spPr>
            <a:xfrm rot="2684327">
              <a:off x="9147498" y="3548908"/>
              <a:ext cx="373692" cy="67132"/>
            </a:xfrm>
            <a:custGeom>
              <a:avLst/>
              <a:gdLst>
                <a:gd name="connsiteX0" fmla="*/ 556052 w 2675544"/>
                <a:gd name="connsiteY0" fmla="*/ 0 h 480646"/>
                <a:gd name="connsiteX1" fmla="*/ 2675544 w 2675544"/>
                <a:gd name="connsiteY1" fmla="*/ 0 h 480646"/>
                <a:gd name="connsiteX2" fmla="*/ 2261270 w 2675544"/>
                <a:gd name="connsiteY2" fmla="*/ 240279 h 480646"/>
                <a:gd name="connsiteX3" fmla="*/ 2675538 w 2675544"/>
                <a:gd name="connsiteY3" fmla="*/ 480555 h 480646"/>
                <a:gd name="connsiteX4" fmla="*/ 762000 w 2675544"/>
                <a:gd name="connsiteY4" fmla="*/ 480555 h 480646"/>
                <a:gd name="connsiteX5" fmla="*/ 762000 w 2675544"/>
                <a:gd name="connsiteY5" fmla="*/ 480646 h 480646"/>
                <a:gd name="connsiteX6" fmla="*/ 414427 w 2675544"/>
                <a:gd name="connsiteY6" fmla="*/ 480646 h 480646"/>
                <a:gd name="connsiteX7" fmla="*/ 0 w 2675544"/>
                <a:gd name="connsiteY7" fmla="*/ 240278 h 480646"/>
                <a:gd name="connsiteX8" fmla="*/ 414271 w 2675544"/>
                <a:gd name="connsiteY8" fmla="*/ 1 h 480646"/>
                <a:gd name="connsiteX9" fmla="*/ 556052 w 2675544"/>
                <a:gd name="connsiteY9" fmla="*/ 1 h 48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5544" h="480646">
                  <a:moveTo>
                    <a:pt x="556052" y="0"/>
                  </a:moveTo>
                  <a:lnTo>
                    <a:pt x="2675544" y="0"/>
                  </a:lnTo>
                  <a:lnTo>
                    <a:pt x="2261270" y="240279"/>
                  </a:lnTo>
                  <a:lnTo>
                    <a:pt x="2675538" y="480555"/>
                  </a:lnTo>
                  <a:lnTo>
                    <a:pt x="762000" y="480555"/>
                  </a:lnTo>
                  <a:lnTo>
                    <a:pt x="762000" y="480646"/>
                  </a:lnTo>
                  <a:lnTo>
                    <a:pt x="414427" y="480646"/>
                  </a:lnTo>
                  <a:lnTo>
                    <a:pt x="0" y="240278"/>
                  </a:lnTo>
                  <a:lnTo>
                    <a:pt x="414271" y="1"/>
                  </a:lnTo>
                  <a:lnTo>
                    <a:pt x="556052" y="1"/>
                  </a:ln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1" name="Arrow">
              <a:extLst>
                <a:ext uri="{FF2B5EF4-FFF2-40B4-BE49-F238E27FC236}">
                  <a16:creationId xmlns:a16="http://schemas.microsoft.com/office/drawing/2014/main" id="{DCBED3D1-B88D-4F45-BE4C-86A404E35EAC}"/>
                </a:ext>
              </a:extLst>
            </p:cNvPr>
            <p:cNvSpPr/>
            <p:nvPr/>
          </p:nvSpPr>
          <p:spPr>
            <a:xfrm rot="13484327">
              <a:off x="8821048" y="3515876"/>
              <a:ext cx="276713" cy="230165"/>
            </a:xfrm>
            <a:custGeom>
              <a:avLst/>
              <a:gdLst>
                <a:gd name="connsiteX0" fmla="*/ 1978710 w 1981198"/>
                <a:gd name="connsiteY0" fmla="*/ 1647924 h 1647924"/>
                <a:gd name="connsiteX1" fmla="*/ 1729153 w 1981198"/>
                <a:gd name="connsiteY1" fmla="*/ 1217653 h 1647924"/>
                <a:gd name="connsiteX2" fmla="*/ 1499826 w 1981198"/>
                <a:gd name="connsiteY2" fmla="*/ 1613044 h 1647924"/>
                <a:gd name="connsiteX3" fmla="*/ 1500553 w 1981198"/>
                <a:gd name="connsiteY3" fmla="*/ 1598653 h 1647924"/>
                <a:gd name="connsiteX4" fmla="*/ 1500554 w 1981198"/>
                <a:gd name="connsiteY4" fmla="*/ 1598653 h 1647924"/>
                <a:gd name="connsiteX5" fmla="*/ 816780 w 1981198"/>
                <a:gd name="connsiteY5" fmla="*/ 567078 h 1647924"/>
                <a:gd name="connsiteX6" fmla="*/ 762000 w 1981198"/>
                <a:gd name="connsiteY6" fmla="*/ 547029 h 1647924"/>
                <a:gd name="connsiteX7" fmla="*/ 762000 w 1981198"/>
                <a:gd name="connsiteY7" fmla="*/ 547029 h 1647924"/>
                <a:gd name="connsiteX8" fmla="*/ 713921 w 1981198"/>
                <a:gd name="connsiteY8" fmla="*/ 529432 h 1647924"/>
                <a:gd name="connsiteX9" fmla="*/ 495468 w 1981198"/>
                <a:gd name="connsiteY9" fmla="*/ 484879 h 1647924"/>
                <a:gd name="connsiteX10" fmla="*/ 417615 w 1981198"/>
                <a:gd name="connsiteY10" fmla="*/ 480948 h 1647924"/>
                <a:gd name="connsiteX11" fmla="*/ 0 w 1981198"/>
                <a:gd name="connsiteY11" fmla="*/ 238731 h 1647924"/>
                <a:gd name="connsiteX12" fmla="*/ 411606 w 1981198"/>
                <a:gd name="connsiteY12" fmla="*/ 0 h 1647924"/>
                <a:gd name="connsiteX13" fmla="*/ 544610 w 1981198"/>
                <a:gd name="connsiteY13" fmla="*/ 6716 h 1647924"/>
                <a:gd name="connsiteX14" fmla="*/ 703495 w 1981198"/>
                <a:gd name="connsiteY14" fmla="*/ 30964 h 1647924"/>
                <a:gd name="connsiteX15" fmla="*/ 761999 w 1981198"/>
                <a:gd name="connsiteY15" fmla="*/ 46008 h 1647924"/>
                <a:gd name="connsiteX16" fmla="*/ 761999 w 1981198"/>
                <a:gd name="connsiteY16" fmla="*/ 46007 h 1647924"/>
                <a:gd name="connsiteX17" fmla="*/ 856849 w 1981198"/>
                <a:gd name="connsiteY17" fmla="*/ 70395 h 1647924"/>
                <a:gd name="connsiteX18" fmla="*/ 1981198 w 1981198"/>
                <a:gd name="connsiteY18" fmla="*/ 1598653 h 164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1198" h="1647924">
                  <a:moveTo>
                    <a:pt x="1978710" y="1647924"/>
                  </a:moveTo>
                  <a:lnTo>
                    <a:pt x="1729153" y="1217653"/>
                  </a:lnTo>
                  <a:lnTo>
                    <a:pt x="1499826" y="1613044"/>
                  </a:lnTo>
                  <a:lnTo>
                    <a:pt x="1500553" y="1598653"/>
                  </a:lnTo>
                  <a:lnTo>
                    <a:pt x="1500554" y="1598653"/>
                  </a:lnTo>
                  <a:cubicBezTo>
                    <a:pt x="1500554" y="1134918"/>
                    <a:pt x="1218605" y="737036"/>
                    <a:pt x="816780" y="567078"/>
                  </a:cubicBezTo>
                  <a:lnTo>
                    <a:pt x="762000" y="547029"/>
                  </a:lnTo>
                  <a:lnTo>
                    <a:pt x="762000" y="547029"/>
                  </a:lnTo>
                  <a:lnTo>
                    <a:pt x="713921" y="529432"/>
                  </a:lnTo>
                  <a:cubicBezTo>
                    <a:pt x="643808" y="507625"/>
                    <a:pt x="570740" y="492524"/>
                    <a:pt x="495468" y="484879"/>
                  </a:cubicBezTo>
                  <a:lnTo>
                    <a:pt x="417615" y="480948"/>
                  </a:lnTo>
                  <a:lnTo>
                    <a:pt x="0" y="238731"/>
                  </a:lnTo>
                  <a:lnTo>
                    <a:pt x="411606" y="0"/>
                  </a:lnTo>
                  <a:lnTo>
                    <a:pt x="544610" y="6716"/>
                  </a:lnTo>
                  <a:cubicBezTo>
                    <a:pt x="598404" y="12179"/>
                    <a:pt x="651411" y="20307"/>
                    <a:pt x="703495" y="30964"/>
                  </a:cubicBezTo>
                  <a:lnTo>
                    <a:pt x="761999" y="46008"/>
                  </a:lnTo>
                  <a:lnTo>
                    <a:pt x="761999" y="46007"/>
                  </a:lnTo>
                  <a:lnTo>
                    <a:pt x="856849" y="70395"/>
                  </a:lnTo>
                  <a:cubicBezTo>
                    <a:pt x="1508240" y="272999"/>
                    <a:pt x="1981198" y="880593"/>
                    <a:pt x="1981198" y="1598653"/>
                  </a:cubicBez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  <p:sp>
          <p:nvSpPr>
            <p:cNvPr id="12" name="Arrow">
              <a:extLst>
                <a:ext uri="{FF2B5EF4-FFF2-40B4-BE49-F238E27FC236}">
                  <a16:creationId xmlns:a16="http://schemas.microsoft.com/office/drawing/2014/main" id="{5B0ADE38-8CB3-364C-8DBA-FFA0E09E3B25}"/>
                </a:ext>
              </a:extLst>
            </p:cNvPr>
            <p:cNvSpPr/>
            <p:nvPr/>
          </p:nvSpPr>
          <p:spPr>
            <a:xfrm rot="13484327">
              <a:off x="8999385" y="3612971"/>
              <a:ext cx="228501" cy="276713"/>
            </a:xfrm>
            <a:custGeom>
              <a:avLst/>
              <a:gdLst>
                <a:gd name="connsiteX0" fmla="*/ 230197 w 1636012"/>
                <a:gd name="connsiteY0" fmla="*/ 1981200 h 1981200"/>
                <a:gd name="connsiteX1" fmla="*/ 0 w 1636012"/>
                <a:gd name="connsiteY1" fmla="*/ 1584308 h 1981200"/>
                <a:gd name="connsiteX2" fmla="*/ 7459 w 1636012"/>
                <a:gd name="connsiteY2" fmla="*/ 1436589 h 1981200"/>
                <a:gd name="connsiteX3" fmla="*/ 31707 w 1636012"/>
                <a:gd name="connsiteY3" fmla="*/ 1277704 h 1981200"/>
                <a:gd name="connsiteX4" fmla="*/ 46750 w 1636012"/>
                <a:gd name="connsiteY4" fmla="*/ 1219200 h 1981200"/>
                <a:gd name="connsiteX5" fmla="*/ 46749 w 1636012"/>
                <a:gd name="connsiteY5" fmla="*/ 1219200 h 1981200"/>
                <a:gd name="connsiteX6" fmla="*/ 71138 w 1636012"/>
                <a:gd name="connsiteY6" fmla="*/ 1124349 h 1981200"/>
                <a:gd name="connsiteX7" fmla="*/ 1599396 w 1636012"/>
                <a:gd name="connsiteY7" fmla="*/ 0 h 1981200"/>
                <a:gd name="connsiteX8" fmla="*/ 1630003 w 1636012"/>
                <a:gd name="connsiteY8" fmla="*/ 1546 h 1981200"/>
                <a:gd name="connsiteX9" fmla="*/ 1218397 w 1636012"/>
                <a:gd name="connsiteY9" fmla="*/ 240277 h 1981200"/>
                <a:gd name="connsiteX10" fmla="*/ 1636012 w 1636012"/>
                <a:gd name="connsiteY10" fmla="*/ 482494 h 1981200"/>
                <a:gd name="connsiteX11" fmla="*/ 1599397 w 1636012"/>
                <a:gd name="connsiteY11" fmla="*/ 480645 h 1981200"/>
                <a:gd name="connsiteX12" fmla="*/ 567822 w 1636012"/>
                <a:gd name="connsiteY12" fmla="*/ 1164419 h 1981200"/>
                <a:gd name="connsiteX13" fmla="*/ 547772 w 1636012"/>
                <a:gd name="connsiteY13" fmla="*/ 1219200 h 1981200"/>
                <a:gd name="connsiteX14" fmla="*/ 547773 w 1636012"/>
                <a:gd name="connsiteY14" fmla="*/ 1219200 h 1981200"/>
                <a:gd name="connsiteX15" fmla="*/ 530176 w 1636012"/>
                <a:gd name="connsiteY15" fmla="*/ 1267279 h 1981200"/>
                <a:gd name="connsiteX16" fmla="*/ 485623 w 1636012"/>
                <a:gd name="connsiteY16" fmla="*/ 1485732 h 1981200"/>
                <a:gd name="connsiteX17" fmla="*/ 482577 w 1636012"/>
                <a:gd name="connsiteY17" fmla="*/ 1546063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6012" h="1981200">
                  <a:moveTo>
                    <a:pt x="230197" y="1981200"/>
                  </a:moveTo>
                  <a:lnTo>
                    <a:pt x="0" y="1584308"/>
                  </a:lnTo>
                  <a:lnTo>
                    <a:pt x="7459" y="1436589"/>
                  </a:lnTo>
                  <a:cubicBezTo>
                    <a:pt x="12922" y="1382795"/>
                    <a:pt x="21049" y="1329789"/>
                    <a:pt x="31707" y="1277704"/>
                  </a:cubicBezTo>
                  <a:lnTo>
                    <a:pt x="46750" y="1219200"/>
                  </a:lnTo>
                  <a:lnTo>
                    <a:pt x="46749" y="1219200"/>
                  </a:lnTo>
                  <a:lnTo>
                    <a:pt x="71138" y="1124349"/>
                  </a:lnTo>
                  <a:cubicBezTo>
                    <a:pt x="273742" y="472959"/>
                    <a:pt x="881336" y="0"/>
                    <a:pt x="1599396" y="0"/>
                  </a:cubicBezTo>
                  <a:lnTo>
                    <a:pt x="1630003" y="1546"/>
                  </a:lnTo>
                  <a:lnTo>
                    <a:pt x="1218397" y="240277"/>
                  </a:lnTo>
                  <a:lnTo>
                    <a:pt x="1636012" y="482494"/>
                  </a:lnTo>
                  <a:lnTo>
                    <a:pt x="1599397" y="480645"/>
                  </a:lnTo>
                  <a:cubicBezTo>
                    <a:pt x="1135662" y="480645"/>
                    <a:pt x="737780" y="762594"/>
                    <a:pt x="567822" y="1164419"/>
                  </a:cubicBezTo>
                  <a:lnTo>
                    <a:pt x="547772" y="1219200"/>
                  </a:lnTo>
                  <a:lnTo>
                    <a:pt x="547773" y="1219200"/>
                  </a:lnTo>
                  <a:lnTo>
                    <a:pt x="530176" y="1267279"/>
                  </a:lnTo>
                  <a:cubicBezTo>
                    <a:pt x="508369" y="1337392"/>
                    <a:pt x="493268" y="1410460"/>
                    <a:pt x="485623" y="1485732"/>
                  </a:cubicBezTo>
                  <a:lnTo>
                    <a:pt x="482577" y="1546063"/>
                  </a:ln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  <p:sp>
          <p:nvSpPr>
            <p:cNvPr id="13" name="Arrow">
              <a:extLst>
                <a:ext uri="{FF2B5EF4-FFF2-40B4-BE49-F238E27FC236}">
                  <a16:creationId xmlns:a16="http://schemas.microsoft.com/office/drawing/2014/main" id="{EE68499E-AF8E-CD43-B787-E9B1D2C27CFD}"/>
                </a:ext>
              </a:extLst>
            </p:cNvPr>
            <p:cNvSpPr/>
            <p:nvPr/>
          </p:nvSpPr>
          <p:spPr>
            <a:xfrm rot="13484327">
              <a:off x="9339511" y="3392211"/>
              <a:ext cx="70118" cy="424322"/>
            </a:xfrm>
            <a:custGeom>
              <a:avLst/>
              <a:gdLst>
                <a:gd name="connsiteX0" fmla="*/ 499294 w 502028"/>
                <a:gd name="connsiteY0" fmla="*/ 1162852 h 3038042"/>
                <a:gd name="connsiteX1" fmla="*/ 18648 w 502028"/>
                <a:gd name="connsiteY1" fmla="*/ 1162852 h 3038042"/>
                <a:gd name="connsiteX2" fmla="*/ 18648 w 502028"/>
                <a:gd name="connsiteY2" fmla="*/ 54426 h 3038042"/>
                <a:gd name="connsiteX3" fmla="*/ 19451 w 502028"/>
                <a:gd name="connsiteY3" fmla="*/ 38449 h 3038042"/>
                <a:gd name="connsiteX4" fmla="*/ 249648 w 502028"/>
                <a:gd name="connsiteY4" fmla="*/ 437463 h 3038042"/>
                <a:gd name="connsiteX5" fmla="*/ 502028 w 502028"/>
                <a:gd name="connsiteY5" fmla="*/ 0 h 3038042"/>
                <a:gd name="connsiteX6" fmla="*/ 499294 w 502028"/>
                <a:gd name="connsiteY6" fmla="*/ 54427 h 3038042"/>
                <a:gd name="connsiteX7" fmla="*/ 249647 w 502028"/>
                <a:gd name="connsiteY7" fmla="*/ 3038042 h 3038042"/>
                <a:gd name="connsiteX8" fmla="*/ 0 w 502028"/>
                <a:gd name="connsiteY8" fmla="*/ 2607616 h 3038042"/>
                <a:gd name="connsiteX9" fmla="*/ 0 w 502028"/>
                <a:gd name="connsiteY9" fmla="*/ 2276041 h 3038042"/>
                <a:gd name="connsiteX10" fmla="*/ 1 w 502028"/>
                <a:gd name="connsiteY10" fmla="*/ 2276041 h 3038042"/>
                <a:gd name="connsiteX11" fmla="*/ 1 w 502028"/>
                <a:gd name="connsiteY11" fmla="*/ 2276040 h 3038042"/>
                <a:gd name="connsiteX12" fmla="*/ 1 w 502028"/>
                <a:gd name="connsiteY12" fmla="*/ 1972275 h 3038042"/>
                <a:gd name="connsiteX13" fmla="*/ 1 w 502028"/>
                <a:gd name="connsiteY13" fmla="*/ 1695658 h 3038042"/>
                <a:gd name="connsiteX14" fmla="*/ 480647 w 502028"/>
                <a:gd name="connsiteY14" fmla="*/ 1695658 h 3038042"/>
                <a:gd name="connsiteX15" fmla="*/ 480647 w 502028"/>
                <a:gd name="connsiteY15" fmla="*/ 1972275 h 3038042"/>
                <a:gd name="connsiteX16" fmla="*/ 480647 w 502028"/>
                <a:gd name="connsiteY16" fmla="*/ 2276040 h 3038042"/>
                <a:gd name="connsiteX17" fmla="*/ 480647 w 502028"/>
                <a:gd name="connsiteY17" fmla="*/ 2406340 h 3038042"/>
                <a:gd name="connsiteX18" fmla="*/ 480646 w 502028"/>
                <a:gd name="connsiteY18" fmla="*/ 2406340 h 3038042"/>
                <a:gd name="connsiteX19" fmla="*/ 480646 w 502028"/>
                <a:gd name="connsiteY19" fmla="*/ 2639768 h 303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2028" h="3038042">
                  <a:moveTo>
                    <a:pt x="499294" y="1162852"/>
                  </a:moveTo>
                  <a:lnTo>
                    <a:pt x="18648" y="1162852"/>
                  </a:lnTo>
                  <a:lnTo>
                    <a:pt x="18648" y="54426"/>
                  </a:lnTo>
                  <a:lnTo>
                    <a:pt x="19451" y="38449"/>
                  </a:lnTo>
                  <a:lnTo>
                    <a:pt x="249648" y="437463"/>
                  </a:lnTo>
                  <a:lnTo>
                    <a:pt x="502028" y="0"/>
                  </a:lnTo>
                  <a:lnTo>
                    <a:pt x="499294" y="54427"/>
                  </a:lnTo>
                  <a:close/>
                  <a:moveTo>
                    <a:pt x="249647" y="3038042"/>
                  </a:moveTo>
                  <a:lnTo>
                    <a:pt x="0" y="2607616"/>
                  </a:lnTo>
                  <a:lnTo>
                    <a:pt x="0" y="2276041"/>
                  </a:lnTo>
                  <a:lnTo>
                    <a:pt x="1" y="2276041"/>
                  </a:lnTo>
                  <a:lnTo>
                    <a:pt x="1" y="2276040"/>
                  </a:lnTo>
                  <a:lnTo>
                    <a:pt x="1" y="1972275"/>
                  </a:lnTo>
                  <a:lnTo>
                    <a:pt x="1" y="1695658"/>
                  </a:lnTo>
                  <a:lnTo>
                    <a:pt x="480647" y="1695658"/>
                  </a:lnTo>
                  <a:lnTo>
                    <a:pt x="480647" y="1972275"/>
                  </a:lnTo>
                  <a:lnTo>
                    <a:pt x="480647" y="2276040"/>
                  </a:lnTo>
                  <a:lnTo>
                    <a:pt x="480647" y="2406340"/>
                  </a:lnTo>
                  <a:lnTo>
                    <a:pt x="480646" y="2406340"/>
                  </a:lnTo>
                  <a:lnTo>
                    <a:pt x="480646" y="2639768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  <p:sp>
          <p:nvSpPr>
            <p:cNvPr id="14" name="Arrow">
              <a:extLst>
                <a:ext uri="{FF2B5EF4-FFF2-40B4-BE49-F238E27FC236}">
                  <a16:creationId xmlns:a16="http://schemas.microsoft.com/office/drawing/2014/main" id="{48C9F213-F477-304C-9068-8E95ED2BC0CE}"/>
                </a:ext>
              </a:extLst>
            </p:cNvPr>
            <p:cNvSpPr/>
            <p:nvPr/>
          </p:nvSpPr>
          <p:spPr>
            <a:xfrm rot="13484327">
              <a:off x="9505944" y="3359260"/>
              <a:ext cx="276714" cy="247815"/>
            </a:xfrm>
            <a:custGeom>
              <a:avLst/>
              <a:gdLst>
                <a:gd name="connsiteX0" fmla="*/ 467605 w 1981200"/>
                <a:gd name="connsiteY0" fmla="*/ 1774300 h 1774300"/>
                <a:gd name="connsiteX1" fmla="*/ 0 w 1981200"/>
                <a:gd name="connsiteY1" fmla="*/ 1503089 h 1774300"/>
                <a:gd name="connsiteX2" fmla="*/ 355752 w 1981200"/>
                <a:gd name="connsiteY2" fmla="*/ 1296753 h 1774300"/>
                <a:gd name="connsiteX3" fmla="*/ 380999 w 1981200"/>
                <a:gd name="connsiteY3" fmla="*/ 1298028 h 1774300"/>
                <a:gd name="connsiteX4" fmla="*/ 713920 w 1981200"/>
                <a:gd name="connsiteY4" fmla="*/ 1247695 h 1774300"/>
                <a:gd name="connsiteX5" fmla="*/ 762000 w 1981200"/>
                <a:gd name="connsiteY5" fmla="*/ 1230098 h 1774300"/>
                <a:gd name="connsiteX6" fmla="*/ 762000 w 1981200"/>
                <a:gd name="connsiteY6" fmla="*/ 1230097 h 1774300"/>
                <a:gd name="connsiteX7" fmla="*/ 816780 w 1981200"/>
                <a:gd name="connsiteY7" fmla="*/ 1210047 h 1774300"/>
                <a:gd name="connsiteX8" fmla="*/ 1500554 w 1981200"/>
                <a:gd name="connsiteY8" fmla="*/ 178472 h 1774300"/>
                <a:gd name="connsiteX9" fmla="*/ 1500554 w 1981200"/>
                <a:gd name="connsiteY9" fmla="*/ 0 h 1774300"/>
                <a:gd name="connsiteX10" fmla="*/ 1750201 w 1981200"/>
                <a:gd name="connsiteY10" fmla="*/ 430426 h 1774300"/>
                <a:gd name="connsiteX11" fmla="*/ 1981200 w 1981200"/>
                <a:gd name="connsiteY11" fmla="*/ 32152 h 1774300"/>
                <a:gd name="connsiteX12" fmla="*/ 1981200 w 1981200"/>
                <a:gd name="connsiteY12" fmla="*/ 178472 h 1774300"/>
                <a:gd name="connsiteX13" fmla="*/ 856851 w 1981200"/>
                <a:gd name="connsiteY13" fmla="*/ 1706730 h 1774300"/>
                <a:gd name="connsiteX14" fmla="*/ 762000 w 1981200"/>
                <a:gd name="connsiteY14" fmla="*/ 1731119 h 1774300"/>
                <a:gd name="connsiteX15" fmla="*/ 762000 w 1981200"/>
                <a:gd name="connsiteY15" fmla="*/ 1731120 h 1774300"/>
                <a:gd name="connsiteX16" fmla="*/ 703496 w 1981200"/>
                <a:gd name="connsiteY16" fmla="*/ 1746163 h 1774300"/>
                <a:gd name="connsiteX17" fmla="*/ 544611 w 1981200"/>
                <a:gd name="connsiteY17" fmla="*/ 1770411 h 177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81200" h="1774300">
                  <a:moveTo>
                    <a:pt x="467605" y="1774300"/>
                  </a:moveTo>
                  <a:lnTo>
                    <a:pt x="0" y="1503089"/>
                  </a:lnTo>
                  <a:lnTo>
                    <a:pt x="355752" y="1296753"/>
                  </a:lnTo>
                  <a:lnTo>
                    <a:pt x="380999" y="1298028"/>
                  </a:lnTo>
                  <a:cubicBezTo>
                    <a:pt x="496933" y="1298028"/>
                    <a:pt x="608751" y="1280406"/>
                    <a:pt x="713920" y="1247695"/>
                  </a:cubicBezTo>
                  <a:lnTo>
                    <a:pt x="762000" y="1230098"/>
                  </a:lnTo>
                  <a:lnTo>
                    <a:pt x="762000" y="1230097"/>
                  </a:lnTo>
                  <a:lnTo>
                    <a:pt x="816780" y="1210047"/>
                  </a:lnTo>
                  <a:cubicBezTo>
                    <a:pt x="1218606" y="1040089"/>
                    <a:pt x="1500554" y="642207"/>
                    <a:pt x="1500554" y="178472"/>
                  </a:cubicBezTo>
                  <a:lnTo>
                    <a:pt x="1500554" y="0"/>
                  </a:lnTo>
                  <a:lnTo>
                    <a:pt x="1750201" y="430426"/>
                  </a:lnTo>
                  <a:lnTo>
                    <a:pt x="1981200" y="32152"/>
                  </a:lnTo>
                  <a:lnTo>
                    <a:pt x="1981200" y="178472"/>
                  </a:lnTo>
                  <a:cubicBezTo>
                    <a:pt x="1981200" y="896532"/>
                    <a:pt x="1508242" y="1504127"/>
                    <a:pt x="856851" y="1706730"/>
                  </a:cubicBezTo>
                  <a:lnTo>
                    <a:pt x="762000" y="1731119"/>
                  </a:lnTo>
                  <a:lnTo>
                    <a:pt x="762000" y="1731120"/>
                  </a:lnTo>
                  <a:lnTo>
                    <a:pt x="703496" y="1746163"/>
                  </a:lnTo>
                  <a:cubicBezTo>
                    <a:pt x="651412" y="1756821"/>
                    <a:pt x="598405" y="1764948"/>
                    <a:pt x="544611" y="1770411"/>
                  </a:cubicBez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15" name="Arrow">
              <a:extLst>
                <a:ext uri="{FF2B5EF4-FFF2-40B4-BE49-F238E27FC236}">
                  <a16:creationId xmlns:a16="http://schemas.microsoft.com/office/drawing/2014/main" id="{94EEE454-3E11-134D-8A4E-46AC0F1D7574}"/>
                </a:ext>
              </a:extLst>
            </p:cNvPr>
            <p:cNvSpPr/>
            <p:nvPr/>
          </p:nvSpPr>
          <p:spPr>
            <a:xfrm rot="13484327">
              <a:off x="9652411" y="3488761"/>
              <a:ext cx="234997" cy="276713"/>
            </a:xfrm>
            <a:custGeom>
              <a:avLst/>
              <a:gdLst>
                <a:gd name="connsiteX0" fmla="*/ 1595918 w 1682523"/>
                <a:gd name="connsiteY0" fmla="*/ 1981200 h 1981200"/>
                <a:gd name="connsiteX1" fmla="*/ 67660 w 1682523"/>
                <a:gd name="connsiteY1" fmla="*/ 856851 h 1981200"/>
                <a:gd name="connsiteX2" fmla="*/ 43271 w 1682523"/>
                <a:gd name="connsiteY2" fmla="*/ 762000 h 1981200"/>
                <a:gd name="connsiteX3" fmla="*/ 28228 w 1682523"/>
                <a:gd name="connsiteY3" fmla="*/ 703496 h 1981200"/>
                <a:gd name="connsiteX4" fmla="*/ 3980 w 1682523"/>
                <a:gd name="connsiteY4" fmla="*/ 544611 h 1981200"/>
                <a:gd name="connsiteX5" fmla="*/ 0 w 1682523"/>
                <a:gd name="connsiteY5" fmla="*/ 465790 h 1981200"/>
                <a:gd name="connsiteX6" fmla="*/ 270158 w 1682523"/>
                <a:gd name="connsiteY6" fmla="*/ 0 h 1981200"/>
                <a:gd name="connsiteX7" fmla="*/ 477547 w 1682523"/>
                <a:gd name="connsiteY7" fmla="*/ 357566 h 1981200"/>
                <a:gd name="connsiteX8" fmla="*/ 476363 w 1682523"/>
                <a:gd name="connsiteY8" fmla="*/ 381000 h 1981200"/>
                <a:gd name="connsiteX9" fmla="*/ 476362 w 1682523"/>
                <a:gd name="connsiteY9" fmla="*/ 381000 h 1981200"/>
                <a:gd name="connsiteX10" fmla="*/ 526695 w 1682523"/>
                <a:gd name="connsiteY10" fmla="*/ 713921 h 1981200"/>
                <a:gd name="connsiteX11" fmla="*/ 544292 w 1682523"/>
                <a:gd name="connsiteY11" fmla="*/ 762000 h 1981200"/>
                <a:gd name="connsiteX12" fmla="*/ 564342 w 1682523"/>
                <a:gd name="connsiteY12" fmla="*/ 816781 h 1981200"/>
                <a:gd name="connsiteX13" fmla="*/ 1481449 w 1682523"/>
                <a:gd name="connsiteY13" fmla="*/ 1494775 h 1981200"/>
                <a:gd name="connsiteX14" fmla="*/ 1570670 w 1682523"/>
                <a:gd name="connsiteY14" fmla="*/ 1499280 h 1981200"/>
                <a:gd name="connsiteX15" fmla="*/ 1214918 w 1682523"/>
                <a:gd name="connsiteY15" fmla="*/ 1705616 h 1981200"/>
                <a:gd name="connsiteX16" fmla="*/ 1682523 w 1682523"/>
                <a:gd name="connsiteY16" fmla="*/ 197682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523" h="1981200">
                  <a:moveTo>
                    <a:pt x="1595918" y="1981200"/>
                  </a:moveTo>
                  <a:cubicBezTo>
                    <a:pt x="877858" y="1981200"/>
                    <a:pt x="270264" y="1508242"/>
                    <a:pt x="67660" y="856851"/>
                  </a:cubicBezTo>
                  <a:lnTo>
                    <a:pt x="43271" y="762000"/>
                  </a:lnTo>
                  <a:lnTo>
                    <a:pt x="28228" y="703496"/>
                  </a:lnTo>
                  <a:cubicBezTo>
                    <a:pt x="17571" y="651412"/>
                    <a:pt x="9443" y="598405"/>
                    <a:pt x="3980" y="544611"/>
                  </a:cubicBezTo>
                  <a:lnTo>
                    <a:pt x="0" y="465790"/>
                  </a:lnTo>
                  <a:lnTo>
                    <a:pt x="270158" y="0"/>
                  </a:lnTo>
                  <a:lnTo>
                    <a:pt x="477547" y="357566"/>
                  </a:lnTo>
                  <a:lnTo>
                    <a:pt x="476363" y="381000"/>
                  </a:lnTo>
                  <a:lnTo>
                    <a:pt x="476362" y="381000"/>
                  </a:lnTo>
                  <a:cubicBezTo>
                    <a:pt x="476362" y="496934"/>
                    <a:pt x="493984" y="608752"/>
                    <a:pt x="526695" y="713921"/>
                  </a:cubicBezTo>
                  <a:lnTo>
                    <a:pt x="544292" y="762000"/>
                  </a:lnTo>
                  <a:lnTo>
                    <a:pt x="564342" y="816781"/>
                  </a:lnTo>
                  <a:cubicBezTo>
                    <a:pt x="720137" y="1185121"/>
                    <a:pt x="1067452" y="1452731"/>
                    <a:pt x="1481449" y="1494775"/>
                  </a:cubicBezTo>
                  <a:lnTo>
                    <a:pt x="1570670" y="1499280"/>
                  </a:lnTo>
                  <a:lnTo>
                    <a:pt x="1214918" y="1705616"/>
                  </a:lnTo>
                  <a:lnTo>
                    <a:pt x="1682523" y="1976827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16" name="Arrow">
              <a:extLst>
                <a:ext uri="{FF2B5EF4-FFF2-40B4-BE49-F238E27FC236}">
                  <a16:creationId xmlns:a16="http://schemas.microsoft.com/office/drawing/2014/main" id="{2D462DD3-C044-9D4E-8235-D72CA45E39AB}"/>
                </a:ext>
              </a:extLst>
            </p:cNvPr>
            <p:cNvSpPr/>
            <p:nvPr/>
          </p:nvSpPr>
          <p:spPr>
            <a:xfrm rot="13484327">
              <a:off x="9437235" y="3612109"/>
              <a:ext cx="329928" cy="235342"/>
            </a:xfrm>
            <a:custGeom>
              <a:avLst/>
              <a:gdLst>
                <a:gd name="connsiteX0" fmla="*/ 4282 w 2362200"/>
                <a:gd name="connsiteY0" fmla="*/ 1684990 h 1684990"/>
                <a:gd name="connsiteX1" fmla="*/ 0 w 2362200"/>
                <a:gd name="connsiteY1" fmla="*/ 1600200 h 1684990"/>
                <a:gd name="connsiteX2" fmla="*/ 1600200 w 2362200"/>
                <a:gd name="connsiteY2" fmla="*/ 0 h 1684990"/>
                <a:gd name="connsiteX3" fmla="*/ 1947930 w 2362200"/>
                <a:gd name="connsiteY3" fmla="*/ 0 h 1684990"/>
                <a:gd name="connsiteX4" fmla="*/ 2362200 w 2362200"/>
                <a:gd name="connsiteY4" fmla="*/ 240277 h 1684990"/>
                <a:gd name="connsiteX5" fmla="*/ 1947773 w 2362200"/>
                <a:gd name="connsiteY5" fmla="*/ 480645 h 1684990"/>
                <a:gd name="connsiteX6" fmla="*/ 1600200 w 2362200"/>
                <a:gd name="connsiteY6" fmla="*/ 480645 h 1684990"/>
                <a:gd name="connsiteX7" fmla="*/ 486425 w 2362200"/>
                <a:gd name="connsiteY7" fmla="*/ 1485732 h 1684990"/>
                <a:gd name="connsiteX8" fmla="*/ 481829 w 2362200"/>
                <a:gd name="connsiteY8" fmla="*/ 1576766 h 1684990"/>
                <a:gd name="connsiteX9" fmla="*/ 274440 w 2362200"/>
                <a:gd name="connsiteY9" fmla="*/ 1219200 h 168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2200" h="1684990">
                  <a:moveTo>
                    <a:pt x="4282" y="1684990"/>
                  </a:moveTo>
                  <a:lnTo>
                    <a:pt x="0" y="1600200"/>
                  </a:lnTo>
                  <a:cubicBezTo>
                    <a:pt x="0" y="716434"/>
                    <a:pt x="716434" y="0"/>
                    <a:pt x="1600200" y="0"/>
                  </a:cubicBezTo>
                  <a:lnTo>
                    <a:pt x="1947930" y="0"/>
                  </a:lnTo>
                  <a:lnTo>
                    <a:pt x="2362200" y="240277"/>
                  </a:lnTo>
                  <a:lnTo>
                    <a:pt x="1947773" y="480645"/>
                  </a:lnTo>
                  <a:lnTo>
                    <a:pt x="1600200" y="480645"/>
                  </a:lnTo>
                  <a:cubicBezTo>
                    <a:pt x="1020532" y="480645"/>
                    <a:pt x="543758" y="921190"/>
                    <a:pt x="486425" y="1485732"/>
                  </a:cubicBezTo>
                  <a:lnTo>
                    <a:pt x="481829" y="1576766"/>
                  </a:lnTo>
                  <a:lnTo>
                    <a:pt x="274440" y="1219200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D26137-47AB-A744-8616-A4F746242FEE}"/>
              </a:ext>
            </a:extLst>
          </p:cNvPr>
          <p:cNvGrpSpPr/>
          <p:nvPr/>
        </p:nvGrpSpPr>
        <p:grpSpPr>
          <a:xfrm>
            <a:off x="4302066" y="2441701"/>
            <a:ext cx="4163016" cy="1466393"/>
            <a:chOff x="4302066" y="2441701"/>
            <a:chExt cx="4163016" cy="146639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07233E-BEED-A347-A817-7DDF8B7FF0F1}"/>
                </a:ext>
              </a:extLst>
            </p:cNvPr>
            <p:cNvSpPr txBox="1"/>
            <p:nvPr/>
          </p:nvSpPr>
          <p:spPr>
            <a:xfrm>
              <a:off x="4302066" y="3677262"/>
              <a:ext cx="1259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BE" sz="9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delay</a:t>
              </a:r>
            </a:p>
          </p:txBody>
        </p:sp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A293DD4A-66FB-4F4E-909B-6C5D4F0A2251}"/>
                </a:ext>
              </a:extLst>
            </p:cNvPr>
            <p:cNvSpPr/>
            <p:nvPr/>
          </p:nvSpPr>
          <p:spPr>
            <a:xfrm>
              <a:off x="5595775" y="3331013"/>
              <a:ext cx="503561" cy="461665"/>
            </a:xfrm>
            <a:prstGeom prst="triangle">
              <a:avLst/>
            </a:prstGeom>
            <a:noFill/>
            <a:ln w="28575"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457059-169A-FA43-A291-A3E147A1A8E9}"/>
                </a:ext>
              </a:extLst>
            </p:cNvPr>
            <p:cNvSpPr txBox="1"/>
            <p:nvPr/>
          </p:nvSpPr>
          <p:spPr>
            <a:xfrm>
              <a:off x="5218007" y="3052934"/>
              <a:ext cx="1259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9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effectiveness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07615A-0678-F84D-BA44-AF4C60F98FCE}"/>
                </a:ext>
              </a:extLst>
            </p:cNvPr>
            <p:cNvSpPr txBox="1"/>
            <p:nvPr/>
          </p:nvSpPr>
          <p:spPr>
            <a:xfrm>
              <a:off x="6119583" y="3677262"/>
              <a:ext cx="125909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BE" sz="9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financial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F6C919-E185-644E-B490-63FEED267278}"/>
                </a:ext>
              </a:extLst>
            </p:cNvPr>
            <p:cNvSpPr txBox="1"/>
            <p:nvPr/>
          </p:nvSpPr>
          <p:spPr>
            <a:xfrm>
              <a:off x="6938976" y="3373806"/>
              <a:ext cx="173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24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&amp;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F840D7-4E37-3446-A198-A5D1AB7B5014}"/>
                </a:ext>
              </a:extLst>
            </p:cNvPr>
            <p:cNvGrpSpPr/>
            <p:nvPr/>
          </p:nvGrpSpPr>
          <p:grpSpPr>
            <a:xfrm>
              <a:off x="7532949" y="3363057"/>
              <a:ext cx="605173" cy="483165"/>
              <a:chOff x="6704498" y="2919714"/>
              <a:chExt cx="605173" cy="483165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973B6A8-28D7-A740-BBF1-BD378B427FD3}"/>
                  </a:ext>
                </a:extLst>
              </p:cNvPr>
              <p:cNvSpPr/>
              <p:nvPr/>
            </p:nvSpPr>
            <p:spPr>
              <a:xfrm>
                <a:off x="6946568" y="2919714"/>
                <a:ext cx="121035" cy="121035"/>
              </a:xfrm>
              <a:prstGeom prst="ellipse">
                <a:avLst/>
              </a:prstGeom>
              <a:noFill/>
              <a:ln w="19050"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5B73E9-A59B-3A4C-88D8-B785A5FFA66C}"/>
                  </a:ext>
                </a:extLst>
              </p:cNvPr>
              <p:cNvSpPr/>
              <p:nvPr/>
            </p:nvSpPr>
            <p:spPr>
              <a:xfrm>
                <a:off x="6825533" y="3100779"/>
                <a:ext cx="121035" cy="121035"/>
              </a:xfrm>
              <a:prstGeom prst="ellipse">
                <a:avLst/>
              </a:prstGeom>
              <a:noFill/>
              <a:ln w="19050"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E34C51-75F9-D144-92E6-03FB3F35FDFD}"/>
                  </a:ext>
                </a:extLst>
              </p:cNvPr>
              <p:cNvSpPr/>
              <p:nvPr/>
            </p:nvSpPr>
            <p:spPr>
              <a:xfrm>
                <a:off x="7067603" y="3100779"/>
                <a:ext cx="121035" cy="121035"/>
              </a:xfrm>
              <a:prstGeom prst="ellipse">
                <a:avLst/>
              </a:prstGeom>
              <a:noFill/>
              <a:ln w="19050"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DDBEA46-E877-2043-9EA9-BA0AA98415C1}"/>
                  </a:ext>
                </a:extLst>
              </p:cNvPr>
              <p:cNvSpPr/>
              <p:nvPr/>
            </p:nvSpPr>
            <p:spPr>
              <a:xfrm>
                <a:off x="6704498" y="3281844"/>
                <a:ext cx="121035" cy="121035"/>
              </a:xfrm>
              <a:prstGeom prst="ellipse">
                <a:avLst/>
              </a:prstGeom>
              <a:noFill/>
              <a:ln w="19050"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E571AF8-1555-244B-A95F-04931942A0FE}"/>
                  </a:ext>
                </a:extLst>
              </p:cNvPr>
              <p:cNvSpPr/>
              <p:nvPr/>
            </p:nvSpPr>
            <p:spPr>
              <a:xfrm>
                <a:off x="6946567" y="3281844"/>
                <a:ext cx="121035" cy="121035"/>
              </a:xfrm>
              <a:prstGeom prst="ellipse">
                <a:avLst/>
              </a:prstGeom>
              <a:noFill/>
              <a:ln w="19050"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754A7AA-2087-1B45-9ECB-4D5E239C127E}"/>
                  </a:ext>
                </a:extLst>
              </p:cNvPr>
              <p:cNvSpPr/>
              <p:nvPr/>
            </p:nvSpPr>
            <p:spPr>
              <a:xfrm>
                <a:off x="7188636" y="3281844"/>
                <a:ext cx="121035" cy="121035"/>
              </a:xfrm>
              <a:prstGeom prst="ellipse">
                <a:avLst/>
              </a:prstGeom>
              <a:noFill/>
              <a:ln w="19050"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EF04667-79E9-C74C-81AF-C7CACAB7BFA8}"/>
                  </a:ext>
                </a:extLst>
              </p:cNvPr>
              <p:cNvCxnSpPr>
                <a:cxnSpLocks/>
                <a:stCxn id="27" idx="4"/>
                <a:endCxn id="28" idx="7"/>
              </p:cNvCxnSpPr>
              <p:nvPr/>
            </p:nvCxnSpPr>
            <p:spPr>
              <a:xfrm flipH="1">
                <a:off x="6928843" y="3040749"/>
                <a:ext cx="78243" cy="77755"/>
              </a:xfrm>
              <a:prstGeom prst="line">
                <a:avLst/>
              </a:prstGeom>
              <a:ln w="19050">
                <a:solidFill>
                  <a:srgbClr val="1758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ED454C0-D9E7-4148-97CA-86E1BE66FE6E}"/>
                  </a:ext>
                </a:extLst>
              </p:cNvPr>
              <p:cNvCxnSpPr>
                <a:cxnSpLocks/>
                <a:stCxn id="27" idx="4"/>
                <a:endCxn id="29" idx="1"/>
              </p:cNvCxnSpPr>
              <p:nvPr/>
            </p:nvCxnSpPr>
            <p:spPr>
              <a:xfrm>
                <a:off x="7007086" y="3040749"/>
                <a:ext cx="78242" cy="77755"/>
              </a:xfrm>
              <a:prstGeom prst="line">
                <a:avLst/>
              </a:prstGeom>
              <a:ln w="19050">
                <a:solidFill>
                  <a:srgbClr val="1758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00CC80B-0859-A64A-9CB2-E3A815AF8D7F}"/>
                  </a:ext>
                </a:extLst>
              </p:cNvPr>
              <p:cNvCxnSpPr>
                <a:cxnSpLocks/>
                <a:stCxn id="29" idx="5"/>
                <a:endCxn id="32" idx="0"/>
              </p:cNvCxnSpPr>
              <p:nvPr/>
            </p:nvCxnSpPr>
            <p:spPr>
              <a:xfrm>
                <a:off x="7170913" y="3204089"/>
                <a:ext cx="78241" cy="77755"/>
              </a:xfrm>
              <a:prstGeom prst="line">
                <a:avLst/>
              </a:prstGeom>
              <a:ln w="19050">
                <a:solidFill>
                  <a:srgbClr val="1758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B9880C-6B4D-024F-AA66-D619E178440A}"/>
                  </a:ext>
                </a:extLst>
              </p:cNvPr>
              <p:cNvCxnSpPr>
                <a:cxnSpLocks/>
                <a:stCxn id="29" idx="3"/>
                <a:endCxn id="31" idx="0"/>
              </p:cNvCxnSpPr>
              <p:nvPr/>
            </p:nvCxnSpPr>
            <p:spPr>
              <a:xfrm flipH="1">
                <a:off x="7007085" y="3204089"/>
                <a:ext cx="78243" cy="77755"/>
              </a:xfrm>
              <a:prstGeom prst="line">
                <a:avLst/>
              </a:prstGeom>
              <a:ln w="19050">
                <a:solidFill>
                  <a:srgbClr val="1758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1C8A19D-9F33-8E4A-A4F8-7E09E0194022}"/>
                  </a:ext>
                </a:extLst>
              </p:cNvPr>
              <p:cNvCxnSpPr>
                <a:cxnSpLocks/>
                <a:stCxn id="28" idx="3"/>
                <a:endCxn id="30" idx="0"/>
              </p:cNvCxnSpPr>
              <p:nvPr/>
            </p:nvCxnSpPr>
            <p:spPr>
              <a:xfrm flipH="1">
                <a:off x="6765016" y="3204089"/>
                <a:ext cx="78242" cy="77755"/>
              </a:xfrm>
              <a:prstGeom prst="line">
                <a:avLst/>
              </a:prstGeom>
              <a:ln w="19050">
                <a:solidFill>
                  <a:srgbClr val="1758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E050C-5EFA-9C46-9463-9D085402C4E6}"/>
                </a:ext>
              </a:extLst>
            </p:cNvPr>
            <p:cNvSpPr txBox="1"/>
            <p:nvPr/>
          </p:nvSpPr>
          <p:spPr>
            <a:xfrm>
              <a:off x="5199883" y="2441701"/>
              <a:ext cx="1259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b="1" dirty="0">
                  <a:solidFill>
                    <a:srgbClr val="175861"/>
                  </a:solidFill>
                  <a:latin typeface="Avenir Next Demi Bold" panose="020B0503020202020204" pitchFamily="34" charset="0"/>
                </a:rPr>
                <a:t>Tailor</a:t>
              </a:r>
              <a:endParaRPr lang="en-BE" sz="1050" b="1" dirty="0">
                <a:solidFill>
                  <a:srgbClr val="175861"/>
                </a:solidFill>
                <a:latin typeface="Avenir Next Demi Bold" panose="020B0503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CA4850-29FA-4D40-AFF9-7A911F4770C7}"/>
                </a:ext>
              </a:extLst>
            </p:cNvPr>
            <p:cNvSpPr txBox="1"/>
            <p:nvPr/>
          </p:nvSpPr>
          <p:spPr>
            <a:xfrm>
              <a:off x="7205987" y="2447981"/>
              <a:ext cx="1259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b="1" dirty="0">
                  <a:solidFill>
                    <a:srgbClr val="175861"/>
                  </a:solidFill>
                  <a:latin typeface="Avenir Next Demi Bold" panose="020B0503020202020204" pitchFamily="34" charset="0"/>
                </a:rPr>
                <a:t>Model</a:t>
              </a:r>
              <a:endParaRPr lang="en-BE" sz="1050" b="1" dirty="0">
                <a:solidFill>
                  <a:srgbClr val="175861"/>
                </a:solidFill>
                <a:latin typeface="Avenir Next Demi Bold" panose="020B0503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F94238-BB49-9944-9F8D-51D3261252EC}"/>
              </a:ext>
            </a:extLst>
          </p:cNvPr>
          <p:cNvGrpSpPr/>
          <p:nvPr/>
        </p:nvGrpSpPr>
        <p:grpSpPr>
          <a:xfrm>
            <a:off x="8397963" y="2441700"/>
            <a:ext cx="1872685" cy="1414623"/>
            <a:chOff x="8397963" y="2441700"/>
            <a:chExt cx="1872685" cy="14146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662C4FE-3CC1-F442-8B7B-50A8A2B79585}"/>
                </a:ext>
              </a:extLst>
            </p:cNvPr>
            <p:cNvGrpSpPr/>
            <p:nvPr/>
          </p:nvGrpSpPr>
          <p:grpSpPr>
            <a:xfrm>
              <a:off x="8397963" y="3267370"/>
              <a:ext cx="1537615" cy="588953"/>
              <a:chOff x="8397963" y="3267370"/>
              <a:chExt cx="1537615" cy="588953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9181E13-6614-B641-A7C3-5C11E627AF44}"/>
                  </a:ext>
                </a:extLst>
              </p:cNvPr>
              <p:cNvCxnSpPr/>
              <p:nvPr/>
            </p:nvCxnSpPr>
            <p:spPr>
              <a:xfrm>
                <a:off x="8397963" y="3603053"/>
                <a:ext cx="666044" cy="0"/>
              </a:xfrm>
              <a:prstGeom prst="straightConnector1">
                <a:avLst/>
              </a:prstGeom>
              <a:ln w="19050">
                <a:solidFill>
                  <a:srgbClr val="17586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Graphic 40" descr="Checklist RTL">
                <a:extLst>
                  <a:ext uri="{FF2B5EF4-FFF2-40B4-BE49-F238E27FC236}">
                    <a16:creationId xmlns:a16="http://schemas.microsoft.com/office/drawing/2014/main" id="{EB92B8E1-DD02-864D-A350-EABC8E59C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346625" y="3267370"/>
                <a:ext cx="588953" cy="58895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070DA2D-132D-2946-BC06-B027DC86288A}"/>
                </a:ext>
              </a:extLst>
            </p:cNvPr>
            <p:cNvSpPr txBox="1"/>
            <p:nvPr/>
          </p:nvSpPr>
          <p:spPr>
            <a:xfrm>
              <a:off x="9011553" y="2441700"/>
              <a:ext cx="12590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b="1" dirty="0">
                  <a:solidFill>
                    <a:srgbClr val="175861"/>
                  </a:solidFill>
                  <a:latin typeface="Avenir Next Demi Bold" panose="020B0503020202020204" pitchFamily="34" charset="0"/>
                </a:rPr>
                <a:t>Assess</a:t>
              </a:r>
              <a:endParaRPr lang="en-BE" sz="1050" b="1" dirty="0">
                <a:solidFill>
                  <a:srgbClr val="175861"/>
                </a:solidFill>
                <a:latin typeface="Avenir Next Demi Bold" panose="020B0503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52E571-FD39-834A-8AB6-A46E7F1BEC0F}"/>
              </a:ext>
            </a:extLst>
          </p:cNvPr>
          <p:cNvGrpSpPr/>
          <p:nvPr/>
        </p:nvGrpSpPr>
        <p:grpSpPr>
          <a:xfrm>
            <a:off x="10213593" y="2333978"/>
            <a:ext cx="1714149" cy="1594667"/>
            <a:chOff x="10213593" y="2333978"/>
            <a:chExt cx="1714149" cy="1594667"/>
          </a:xfrm>
        </p:grpSpPr>
        <p:pic>
          <p:nvPicPr>
            <p:cNvPr id="43" name="Graphic 42" descr="Signpost">
              <a:extLst>
                <a:ext uri="{FF2B5EF4-FFF2-40B4-BE49-F238E27FC236}">
                  <a16:creationId xmlns:a16="http://schemas.microsoft.com/office/drawing/2014/main" id="{9D1EE8CC-E739-C848-8E4F-6874A1D17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48864" y="3229983"/>
              <a:ext cx="698662" cy="698662"/>
            </a:xfrm>
            <a:prstGeom prst="rect">
              <a:avLst/>
            </a:prstGeom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32C31ED-55CA-2D44-927A-3A5BDCBE0AC2}"/>
                </a:ext>
              </a:extLst>
            </p:cNvPr>
            <p:cNvCxnSpPr/>
            <p:nvPr/>
          </p:nvCxnSpPr>
          <p:spPr>
            <a:xfrm>
              <a:off x="10213593" y="3607405"/>
              <a:ext cx="666044" cy="0"/>
            </a:xfrm>
            <a:prstGeom prst="straightConnector1">
              <a:avLst/>
            </a:prstGeom>
            <a:ln w="19050">
              <a:solidFill>
                <a:srgbClr val="17586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1D5082-D4F9-DF4E-B23A-BA4706F4B762}"/>
                </a:ext>
              </a:extLst>
            </p:cNvPr>
            <p:cNvSpPr txBox="1"/>
            <p:nvPr/>
          </p:nvSpPr>
          <p:spPr>
            <a:xfrm>
              <a:off x="10668647" y="2333978"/>
              <a:ext cx="1259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400" b="1" dirty="0">
                  <a:solidFill>
                    <a:srgbClr val="175861"/>
                  </a:solidFill>
                  <a:latin typeface="Avenir Next Demi Bold" panose="020B0503020202020204" pitchFamily="34" charset="0"/>
                </a:rPr>
                <a:t>DevSecOps roadmap</a:t>
              </a:r>
              <a:endParaRPr lang="en-BE" sz="1050" b="1" dirty="0">
                <a:solidFill>
                  <a:srgbClr val="175861"/>
                </a:solidFill>
                <a:latin typeface="Avenir Next Demi Bold" panose="020B0503020202020204" pitchFamily="34" charset="0"/>
              </a:endParaRPr>
            </a:p>
          </p:txBody>
        </p:sp>
      </p:grpSp>
      <p:sp>
        <p:nvSpPr>
          <p:cNvPr id="2" name="RQ1">
            <a:extLst>
              <a:ext uri="{FF2B5EF4-FFF2-40B4-BE49-F238E27FC236}">
                <a16:creationId xmlns:a16="http://schemas.microsoft.com/office/drawing/2014/main" id="{04C121DF-D2DD-A945-AA73-3440DDE236F3}"/>
              </a:ext>
            </a:extLst>
          </p:cNvPr>
          <p:cNvSpPr txBox="1"/>
          <p:nvPr/>
        </p:nvSpPr>
        <p:spPr>
          <a:xfrm>
            <a:off x="5236383" y="495157"/>
            <a:ext cx="56042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rgbClr val="175861"/>
                </a:solidFill>
                <a:latin typeface="Avenir Next Medium" panose="020B0503020202020204" pitchFamily="34" charset="0"/>
              </a:rPr>
              <a:t>Provides a toolbox of what (activities) and how (design factors) for DevSecOps</a:t>
            </a:r>
            <a:endParaRPr lang="en-BE" sz="2600" dirty="0">
              <a:solidFill>
                <a:srgbClr val="175861"/>
              </a:solidFill>
              <a:latin typeface="Avenir Next Medium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114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FA09B-D7A5-6E45-BB56-ACA7022C5692}"/>
              </a:ext>
            </a:extLst>
          </p:cNvPr>
          <p:cNvSpPr/>
          <p:nvPr/>
        </p:nvSpPr>
        <p:spPr>
          <a:xfrm>
            <a:off x="12192000" y="-1587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FBBAE8-2D84-B54F-B4A0-5108CFF09DDE}"/>
              </a:ext>
            </a:extLst>
          </p:cNvPr>
          <p:cNvGrpSpPr/>
          <p:nvPr/>
        </p:nvGrpSpPr>
        <p:grpSpPr>
          <a:xfrm>
            <a:off x="2314977" y="2971800"/>
            <a:ext cx="7562046" cy="914400"/>
            <a:chOff x="963769" y="852570"/>
            <a:chExt cx="7562046" cy="914400"/>
          </a:xfrm>
        </p:grpSpPr>
        <p:sp>
          <p:nvSpPr>
            <p:cNvPr id="7" name="RQ1">
              <a:extLst>
                <a:ext uri="{FF2B5EF4-FFF2-40B4-BE49-F238E27FC236}">
                  <a16:creationId xmlns:a16="http://schemas.microsoft.com/office/drawing/2014/main" id="{02557BAA-F06F-BA48-893B-5D600FAB7BCE}"/>
                </a:ext>
              </a:extLst>
            </p:cNvPr>
            <p:cNvSpPr txBox="1"/>
            <p:nvPr/>
          </p:nvSpPr>
          <p:spPr>
            <a:xfrm>
              <a:off x="2079735" y="1063549"/>
              <a:ext cx="64460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dirty="0">
                  <a:solidFill>
                    <a:srgbClr val="F6F2CE"/>
                  </a:solidFill>
                  <a:latin typeface="Avenir Next Medium" panose="020B0503020202020204" pitchFamily="34" charset="0"/>
                </a:rPr>
                <a:t>Establish a security engineering mindset</a:t>
              </a:r>
              <a:endParaRPr lang="en-BE" sz="2600" dirty="0">
                <a:solidFill>
                  <a:srgbClr val="F6F2CE"/>
                </a:solidFill>
                <a:latin typeface="Avenir Next Medium" panose="020B0503020202020204" pitchFamily="34" charset="0"/>
              </a:endParaRPr>
            </a:p>
          </p:txBody>
        </p:sp>
        <p:pic>
          <p:nvPicPr>
            <p:cNvPr id="8" name="Graphic 7" descr="Head with gears">
              <a:extLst>
                <a:ext uri="{FF2B5EF4-FFF2-40B4-BE49-F238E27FC236}">
                  <a16:creationId xmlns:a16="http://schemas.microsoft.com/office/drawing/2014/main" id="{7B957017-D1CA-3F4A-ABF0-43BF35C04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3769" y="85257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869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D182111E-4CA1-DE4A-8288-1F80F9088B92}"/>
              </a:ext>
            </a:extLst>
          </p:cNvPr>
          <p:cNvSpPr/>
          <p:nvPr/>
        </p:nvSpPr>
        <p:spPr>
          <a:xfrm>
            <a:off x="4037809" y="0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0" name="Objective">
            <a:extLst>
              <a:ext uri="{FF2B5EF4-FFF2-40B4-BE49-F238E27FC236}">
                <a16:creationId xmlns:a16="http://schemas.microsoft.com/office/drawing/2014/main" id="{094B4597-5A72-4348-942F-905090D385F9}"/>
              </a:ext>
            </a:extLst>
          </p:cNvPr>
          <p:cNvSpPr txBox="1"/>
          <p:nvPr/>
        </p:nvSpPr>
        <p:spPr>
          <a:xfrm>
            <a:off x="560905" y="1718101"/>
            <a:ext cx="2643739" cy="830997"/>
          </a:xfrm>
          <a:prstGeom prst="rect">
            <a:avLst/>
          </a:prstGeom>
          <a:noFill/>
          <a:ln>
            <a:solidFill>
              <a:srgbClr val="F6F2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 sz="1600" dirty="0">
                <a:solidFill>
                  <a:srgbClr val="F3CA47"/>
                </a:solidFill>
                <a:latin typeface="Avenir Next" panose="020B0503020202020204" pitchFamily="34" charset="0"/>
              </a:rPr>
              <a:t>Integrate security assurance in DevOps without increasing delay</a:t>
            </a:r>
          </a:p>
        </p:txBody>
      </p:sp>
      <p:grpSp>
        <p:nvGrpSpPr>
          <p:cNvPr id="5" name="Artefact">
            <a:extLst>
              <a:ext uri="{FF2B5EF4-FFF2-40B4-BE49-F238E27FC236}">
                <a16:creationId xmlns:a16="http://schemas.microsoft.com/office/drawing/2014/main" id="{22B3D229-7623-E744-8E9C-DC6554D859FF}"/>
              </a:ext>
            </a:extLst>
          </p:cNvPr>
          <p:cNvGrpSpPr/>
          <p:nvPr/>
        </p:nvGrpSpPr>
        <p:grpSpPr>
          <a:xfrm>
            <a:off x="1023956" y="3897406"/>
            <a:ext cx="1717638" cy="1653988"/>
            <a:chOff x="9805555" y="2670367"/>
            <a:chExt cx="1717638" cy="1653988"/>
          </a:xfrm>
        </p:grpSpPr>
        <p:sp>
          <p:nvSpPr>
            <p:cNvPr id="6" name="A box">
              <a:extLst>
                <a:ext uri="{FF2B5EF4-FFF2-40B4-BE49-F238E27FC236}">
                  <a16:creationId xmlns:a16="http://schemas.microsoft.com/office/drawing/2014/main" id="{62D66609-7D95-6741-B83F-27C4902EAA41}"/>
                </a:ext>
              </a:extLst>
            </p:cNvPr>
            <p:cNvSpPr/>
            <p:nvPr/>
          </p:nvSpPr>
          <p:spPr>
            <a:xfrm>
              <a:off x="9805555" y="2670367"/>
              <a:ext cx="1717638" cy="1653988"/>
            </a:xfrm>
            <a:prstGeom prst="roundRect">
              <a:avLst/>
            </a:prstGeom>
            <a:noFill/>
            <a:ln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7" name="A title">
              <a:extLst>
                <a:ext uri="{FF2B5EF4-FFF2-40B4-BE49-F238E27FC236}">
                  <a16:creationId xmlns:a16="http://schemas.microsoft.com/office/drawing/2014/main" id="{42161A16-C5A2-F249-BEFC-5C834A2C0187}"/>
                </a:ext>
              </a:extLst>
            </p:cNvPr>
            <p:cNvSpPr txBox="1"/>
            <p:nvPr/>
          </p:nvSpPr>
          <p:spPr>
            <a:xfrm>
              <a:off x="9805555" y="2701606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Framework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D13C7FB-D99F-EA47-88FC-363C2FF1E457}"/>
              </a:ext>
            </a:extLst>
          </p:cNvPr>
          <p:cNvGrpSpPr/>
          <p:nvPr/>
        </p:nvGrpSpPr>
        <p:grpSpPr>
          <a:xfrm>
            <a:off x="1305585" y="4638429"/>
            <a:ext cx="1066360" cy="546655"/>
            <a:chOff x="8821048" y="3343029"/>
            <a:chExt cx="1066360" cy="546655"/>
          </a:xfrm>
        </p:grpSpPr>
        <p:sp>
          <p:nvSpPr>
            <p:cNvPr id="9" name="Arrow">
              <a:extLst>
                <a:ext uri="{FF2B5EF4-FFF2-40B4-BE49-F238E27FC236}">
                  <a16:creationId xmlns:a16="http://schemas.microsoft.com/office/drawing/2014/main" id="{3E10D212-2111-AA47-914A-E80522DA0C74}"/>
                </a:ext>
              </a:extLst>
            </p:cNvPr>
            <p:cNvSpPr/>
            <p:nvPr/>
          </p:nvSpPr>
          <p:spPr>
            <a:xfrm rot="13484327">
              <a:off x="8962521" y="3343029"/>
              <a:ext cx="241247" cy="276713"/>
            </a:xfrm>
            <a:custGeom>
              <a:avLst/>
              <a:gdLst>
                <a:gd name="connsiteX0" fmla="*/ 129558 w 1727271"/>
                <a:gd name="connsiteY0" fmla="*/ 1981200 h 1981200"/>
                <a:gd name="connsiteX1" fmla="*/ 156 w 1727271"/>
                <a:gd name="connsiteY1" fmla="*/ 1981200 h 1981200"/>
                <a:gd name="connsiteX2" fmla="*/ 414427 w 1727271"/>
                <a:gd name="connsiteY2" fmla="*/ 1740923 h 1981200"/>
                <a:gd name="connsiteX3" fmla="*/ 0 w 1727271"/>
                <a:gd name="connsiteY3" fmla="*/ 1500555 h 1981200"/>
                <a:gd name="connsiteX4" fmla="*/ 129558 w 1727271"/>
                <a:gd name="connsiteY4" fmla="*/ 1500555 h 1981200"/>
                <a:gd name="connsiteX5" fmla="*/ 1161133 w 1727271"/>
                <a:gd name="connsiteY5" fmla="*/ 816781 h 1981200"/>
                <a:gd name="connsiteX6" fmla="*/ 1181183 w 1727271"/>
                <a:gd name="connsiteY6" fmla="*/ 762000 h 1981200"/>
                <a:gd name="connsiteX7" fmla="*/ 1181184 w 1727271"/>
                <a:gd name="connsiteY7" fmla="*/ 762000 h 1981200"/>
                <a:gd name="connsiteX8" fmla="*/ 1198781 w 1727271"/>
                <a:gd name="connsiteY8" fmla="*/ 713921 h 1981200"/>
                <a:gd name="connsiteX9" fmla="*/ 1243334 w 1727271"/>
                <a:gd name="connsiteY9" fmla="*/ 495468 h 1981200"/>
                <a:gd name="connsiteX10" fmla="*/ 1248387 w 1727271"/>
                <a:gd name="connsiteY10" fmla="*/ 395391 h 1981200"/>
                <a:gd name="connsiteX11" fmla="*/ 1477714 w 1727271"/>
                <a:gd name="connsiteY11" fmla="*/ 0 h 1981200"/>
                <a:gd name="connsiteX12" fmla="*/ 1727271 w 1727271"/>
                <a:gd name="connsiteY12" fmla="*/ 430271 h 1981200"/>
                <a:gd name="connsiteX13" fmla="*/ 1721497 w 1727271"/>
                <a:gd name="connsiteY13" fmla="*/ 544611 h 1981200"/>
                <a:gd name="connsiteX14" fmla="*/ 1697249 w 1727271"/>
                <a:gd name="connsiteY14" fmla="*/ 703496 h 1981200"/>
                <a:gd name="connsiteX15" fmla="*/ 1682206 w 1727271"/>
                <a:gd name="connsiteY15" fmla="*/ 762000 h 1981200"/>
                <a:gd name="connsiteX16" fmla="*/ 1682205 w 1727271"/>
                <a:gd name="connsiteY16" fmla="*/ 762000 h 1981200"/>
                <a:gd name="connsiteX17" fmla="*/ 1657816 w 1727271"/>
                <a:gd name="connsiteY17" fmla="*/ 856851 h 1981200"/>
                <a:gd name="connsiteX18" fmla="*/ 129558 w 1727271"/>
                <a:gd name="connsiteY18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7271" h="1981200">
                  <a:moveTo>
                    <a:pt x="129558" y="1981200"/>
                  </a:moveTo>
                  <a:lnTo>
                    <a:pt x="156" y="1981200"/>
                  </a:lnTo>
                  <a:lnTo>
                    <a:pt x="414427" y="1740923"/>
                  </a:lnTo>
                  <a:lnTo>
                    <a:pt x="0" y="1500555"/>
                  </a:lnTo>
                  <a:lnTo>
                    <a:pt x="129558" y="1500555"/>
                  </a:lnTo>
                  <a:cubicBezTo>
                    <a:pt x="593293" y="1500555"/>
                    <a:pt x="991175" y="1218607"/>
                    <a:pt x="1161133" y="816781"/>
                  </a:cubicBezTo>
                  <a:lnTo>
                    <a:pt x="1181183" y="762000"/>
                  </a:lnTo>
                  <a:lnTo>
                    <a:pt x="1181184" y="762000"/>
                  </a:lnTo>
                  <a:lnTo>
                    <a:pt x="1198781" y="713921"/>
                  </a:lnTo>
                  <a:cubicBezTo>
                    <a:pt x="1220589" y="643808"/>
                    <a:pt x="1235690" y="570741"/>
                    <a:pt x="1243334" y="495468"/>
                  </a:cubicBezTo>
                  <a:lnTo>
                    <a:pt x="1248387" y="395391"/>
                  </a:lnTo>
                  <a:lnTo>
                    <a:pt x="1477714" y="0"/>
                  </a:lnTo>
                  <a:lnTo>
                    <a:pt x="1727271" y="430271"/>
                  </a:lnTo>
                  <a:lnTo>
                    <a:pt x="1721497" y="544611"/>
                  </a:lnTo>
                  <a:cubicBezTo>
                    <a:pt x="1716034" y="598405"/>
                    <a:pt x="1707907" y="651412"/>
                    <a:pt x="1697249" y="703496"/>
                  </a:cubicBezTo>
                  <a:lnTo>
                    <a:pt x="1682206" y="762000"/>
                  </a:lnTo>
                  <a:lnTo>
                    <a:pt x="1682205" y="762000"/>
                  </a:lnTo>
                  <a:lnTo>
                    <a:pt x="1657816" y="856851"/>
                  </a:lnTo>
                  <a:cubicBezTo>
                    <a:pt x="1455213" y="1508242"/>
                    <a:pt x="847618" y="1981200"/>
                    <a:pt x="129558" y="1981200"/>
                  </a:cubicBez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  <p:sp>
          <p:nvSpPr>
            <p:cNvPr id="10" name="Arrow">
              <a:extLst>
                <a:ext uri="{FF2B5EF4-FFF2-40B4-BE49-F238E27FC236}">
                  <a16:creationId xmlns:a16="http://schemas.microsoft.com/office/drawing/2014/main" id="{6536DC54-FC1C-ED40-A52E-FBD37A25EBA0}"/>
                </a:ext>
              </a:extLst>
            </p:cNvPr>
            <p:cNvSpPr/>
            <p:nvPr/>
          </p:nvSpPr>
          <p:spPr>
            <a:xfrm rot="2684327">
              <a:off x="9147498" y="3548908"/>
              <a:ext cx="373692" cy="67132"/>
            </a:xfrm>
            <a:custGeom>
              <a:avLst/>
              <a:gdLst>
                <a:gd name="connsiteX0" fmla="*/ 556052 w 2675544"/>
                <a:gd name="connsiteY0" fmla="*/ 0 h 480646"/>
                <a:gd name="connsiteX1" fmla="*/ 2675544 w 2675544"/>
                <a:gd name="connsiteY1" fmla="*/ 0 h 480646"/>
                <a:gd name="connsiteX2" fmla="*/ 2261270 w 2675544"/>
                <a:gd name="connsiteY2" fmla="*/ 240279 h 480646"/>
                <a:gd name="connsiteX3" fmla="*/ 2675538 w 2675544"/>
                <a:gd name="connsiteY3" fmla="*/ 480555 h 480646"/>
                <a:gd name="connsiteX4" fmla="*/ 762000 w 2675544"/>
                <a:gd name="connsiteY4" fmla="*/ 480555 h 480646"/>
                <a:gd name="connsiteX5" fmla="*/ 762000 w 2675544"/>
                <a:gd name="connsiteY5" fmla="*/ 480646 h 480646"/>
                <a:gd name="connsiteX6" fmla="*/ 414427 w 2675544"/>
                <a:gd name="connsiteY6" fmla="*/ 480646 h 480646"/>
                <a:gd name="connsiteX7" fmla="*/ 0 w 2675544"/>
                <a:gd name="connsiteY7" fmla="*/ 240278 h 480646"/>
                <a:gd name="connsiteX8" fmla="*/ 414271 w 2675544"/>
                <a:gd name="connsiteY8" fmla="*/ 1 h 480646"/>
                <a:gd name="connsiteX9" fmla="*/ 556052 w 2675544"/>
                <a:gd name="connsiteY9" fmla="*/ 1 h 48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5544" h="480646">
                  <a:moveTo>
                    <a:pt x="556052" y="0"/>
                  </a:moveTo>
                  <a:lnTo>
                    <a:pt x="2675544" y="0"/>
                  </a:lnTo>
                  <a:lnTo>
                    <a:pt x="2261270" y="240279"/>
                  </a:lnTo>
                  <a:lnTo>
                    <a:pt x="2675538" y="480555"/>
                  </a:lnTo>
                  <a:lnTo>
                    <a:pt x="762000" y="480555"/>
                  </a:lnTo>
                  <a:lnTo>
                    <a:pt x="762000" y="480646"/>
                  </a:lnTo>
                  <a:lnTo>
                    <a:pt x="414427" y="480646"/>
                  </a:lnTo>
                  <a:lnTo>
                    <a:pt x="0" y="240278"/>
                  </a:lnTo>
                  <a:lnTo>
                    <a:pt x="414271" y="1"/>
                  </a:lnTo>
                  <a:lnTo>
                    <a:pt x="556052" y="1"/>
                  </a:ln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11" name="Arrow">
              <a:extLst>
                <a:ext uri="{FF2B5EF4-FFF2-40B4-BE49-F238E27FC236}">
                  <a16:creationId xmlns:a16="http://schemas.microsoft.com/office/drawing/2014/main" id="{DCBED3D1-B88D-4F45-BE4C-86A404E35EAC}"/>
                </a:ext>
              </a:extLst>
            </p:cNvPr>
            <p:cNvSpPr/>
            <p:nvPr/>
          </p:nvSpPr>
          <p:spPr>
            <a:xfrm rot="13484327">
              <a:off x="8821048" y="3515876"/>
              <a:ext cx="276713" cy="230165"/>
            </a:xfrm>
            <a:custGeom>
              <a:avLst/>
              <a:gdLst>
                <a:gd name="connsiteX0" fmla="*/ 1978710 w 1981198"/>
                <a:gd name="connsiteY0" fmla="*/ 1647924 h 1647924"/>
                <a:gd name="connsiteX1" fmla="*/ 1729153 w 1981198"/>
                <a:gd name="connsiteY1" fmla="*/ 1217653 h 1647924"/>
                <a:gd name="connsiteX2" fmla="*/ 1499826 w 1981198"/>
                <a:gd name="connsiteY2" fmla="*/ 1613044 h 1647924"/>
                <a:gd name="connsiteX3" fmla="*/ 1500553 w 1981198"/>
                <a:gd name="connsiteY3" fmla="*/ 1598653 h 1647924"/>
                <a:gd name="connsiteX4" fmla="*/ 1500554 w 1981198"/>
                <a:gd name="connsiteY4" fmla="*/ 1598653 h 1647924"/>
                <a:gd name="connsiteX5" fmla="*/ 816780 w 1981198"/>
                <a:gd name="connsiteY5" fmla="*/ 567078 h 1647924"/>
                <a:gd name="connsiteX6" fmla="*/ 762000 w 1981198"/>
                <a:gd name="connsiteY6" fmla="*/ 547029 h 1647924"/>
                <a:gd name="connsiteX7" fmla="*/ 762000 w 1981198"/>
                <a:gd name="connsiteY7" fmla="*/ 547029 h 1647924"/>
                <a:gd name="connsiteX8" fmla="*/ 713921 w 1981198"/>
                <a:gd name="connsiteY8" fmla="*/ 529432 h 1647924"/>
                <a:gd name="connsiteX9" fmla="*/ 495468 w 1981198"/>
                <a:gd name="connsiteY9" fmla="*/ 484879 h 1647924"/>
                <a:gd name="connsiteX10" fmla="*/ 417615 w 1981198"/>
                <a:gd name="connsiteY10" fmla="*/ 480948 h 1647924"/>
                <a:gd name="connsiteX11" fmla="*/ 0 w 1981198"/>
                <a:gd name="connsiteY11" fmla="*/ 238731 h 1647924"/>
                <a:gd name="connsiteX12" fmla="*/ 411606 w 1981198"/>
                <a:gd name="connsiteY12" fmla="*/ 0 h 1647924"/>
                <a:gd name="connsiteX13" fmla="*/ 544610 w 1981198"/>
                <a:gd name="connsiteY13" fmla="*/ 6716 h 1647924"/>
                <a:gd name="connsiteX14" fmla="*/ 703495 w 1981198"/>
                <a:gd name="connsiteY14" fmla="*/ 30964 h 1647924"/>
                <a:gd name="connsiteX15" fmla="*/ 761999 w 1981198"/>
                <a:gd name="connsiteY15" fmla="*/ 46008 h 1647924"/>
                <a:gd name="connsiteX16" fmla="*/ 761999 w 1981198"/>
                <a:gd name="connsiteY16" fmla="*/ 46007 h 1647924"/>
                <a:gd name="connsiteX17" fmla="*/ 856849 w 1981198"/>
                <a:gd name="connsiteY17" fmla="*/ 70395 h 1647924"/>
                <a:gd name="connsiteX18" fmla="*/ 1981198 w 1981198"/>
                <a:gd name="connsiteY18" fmla="*/ 1598653 h 164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1198" h="1647924">
                  <a:moveTo>
                    <a:pt x="1978710" y="1647924"/>
                  </a:moveTo>
                  <a:lnTo>
                    <a:pt x="1729153" y="1217653"/>
                  </a:lnTo>
                  <a:lnTo>
                    <a:pt x="1499826" y="1613044"/>
                  </a:lnTo>
                  <a:lnTo>
                    <a:pt x="1500553" y="1598653"/>
                  </a:lnTo>
                  <a:lnTo>
                    <a:pt x="1500554" y="1598653"/>
                  </a:lnTo>
                  <a:cubicBezTo>
                    <a:pt x="1500554" y="1134918"/>
                    <a:pt x="1218605" y="737036"/>
                    <a:pt x="816780" y="567078"/>
                  </a:cubicBezTo>
                  <a:lnTo>
                    <a:pt x="762000" y="547029"/>
                  </a:lnTo>
                  <a:lnTo>
                    <a:pt x="762000" y="547029"/>
                  </a:lnTo>
                  <a:lnTo>
                    <a:pt x="713921" y="529432"/>
                  </a:lnTo>
                  <a:cubicBezTo>
                    <a:pt x="643808" y="507625"/>
                    <a:pt x="570740" y="492524"/>
                    <a:pt x="495468" y="484879"/>
                  </a:cubicBezTo>
                  <a:lnTo>
                    <a:pt x="417615" y="480948"/>
                  </a:lnTo>
                  <a:lnTo>
                    <a:pt x="0" y="238731"/>
                  </a:lnTo>
                  <a:lnTo>
                    <a:pt x="411606" y="0"/>
                  </a:lnTo>
                  <a:lnTo>
                    <a:pt x="544610" y="6716"/>
                  </a:lnTo>
                  <a:cubicBezTo>
                    <a:pt x="598404" y="12179"/>
                    <a:pt x="651411" y="20307"/>
                    <a:pt x="703495" y="30964"/>
                  </a:cubicBezTo>
                  <a:lnTo>
                    <a:pt x="761999" y="46008"/>
                  </a:lnTo>
                  <a:lnTo>
                    <a:pt x="761999" y="46007"/>
                  </a:lnTo>
                  <a:lnTo>
                    <a:pt x="856849" y="70395"/>
                  </a:lnTo>
                  <a:cubicBezTo>
                    <a:pt x="1508240" y="272999"/>
                    <a:pt x="1981198" y="880593"/>
                    <a:pt x="1981198" y="1598653"/>
                  </a:cubicBez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  <p:sp>
          <p:nvSpPr>
            <p:cNvPr id="12" name="Arrow">
              <a:extLst>
                <a:ext uri="{FF2B5EF4-FFF2-40B4-BE49-F238E27FC236}">
                  <a16:creationId xmlns:a16="http://schemas.microsoft.com/office/drawing/2014/main" id="{5B0ADE38-8CB3-364C-8DBA-FFA0E09E3B25}"/>
                </a:ext>
              </a:extLst>
            </p:cNvPr>
            <p:cNvSpPr/>
            <p:nvPr/>
          </p:nvSpPr>
          <p:spPr>
            <a:xfrm rot="13484327">
              <a:off x="8999385" y="3612971"/>
              <a:ext cx="228501" cy="276713"/>
            </a:xfrm>
            <a:custGeom>
              <a:avLst/>
              <a:gdLst>
                <a:gd name="connsiteX0" fmla="*/ 230197 w 1636012"/>
                <a:gd name="connsiteY0" fmla="*/ 1981200 h 1981200"/>
                <a:gd name="connsiteX1" fmla="*/ 0 w 1636012"/>
                <a:gd name="connsiteY1" fmla="*/ 1584308 h 1981200"/>
                <a:gd name="connsiteX2" fmla="*/ 7459 w 1636012"/>
                <a:gd name="connsiteY2" fmla="*/ 1436589 h 1981200"/>
                <a:gd name="connsiteX3" fmla="*/ 31707 w 1636012"/>
                <a:gd name="connsiteY3" fmla="*/ 1277704 h 1981200"/>
                <a:gd name="connsiteX4" fmla="*/ 46750 w 1636012"/>
                <a:gd name="connsiteY4" fmla="*/ 1219200 h 1981200"/>
                <a:gd name="connsiteX5" fmla="*/ 46749 w 1636012"/>
                <a:gd name="connsiteY5" fmla="*/ 1219200 h 1981200"/>
                <a:gd name="connsiteX6" fmla="*/ 71138 w 1636012"/>
                <a:gd name="connsiteY6" fmla="*/ 1124349 h 1981200"/>
                <a:gd name="connsiteX7" fmla="*/ 1599396 w 1636012"/>
                <a:gd name="connsiteY7" fmla="*/ 0 h 1981200"/>
                <a:gd name="connsiteX8" fmla="*/ 1630003 w 1636012"/>
                <a:gd name="connsiteY8" fmla="*/ 1546 h 1981200"/>
                <a:gd name="connsiteX9" fmla="*/ 1218397 w 1636012"/>
                <a:gd name="connsiteY9" fmla="*/ 240277 h 1981200"/>
                <a:gd name="connsiteX10" fmla="*/ 1636012 w 1636012"/>
                <a:gd name="connsiteY10" fmla="*/ 482494 h 1981200"/>
                <a:gd name="connsiteX11" fmla="*/ 1599397 w 1636012"/>
                <a:gd name="connsiteY11" fmla="*/ 480645 h 1981200"/>
                <a:gd name="connsiteX12" fmla="*/ 567822 w 1636012"/>
                <a:gd name="connsiteY12" fmla="*/ 1164419 h 1981200"/>
                <a:gd name="connsiteX13" fmla="*/ 547772 w 1636012"/>
                <a:gd name="connsiteY13" fmla="*/ 1219200 h 1981200"/>
                <a:gd name="connsiteX14" fmla="*/ 547773 w 1636012"/>
                <a:gd name="connsiteY14" fmla="*/ 1219200 h 1981200"/>
                <a:gd name="connsiteX15" fmla="*/ 530176 w 1636012"/>
                <a:gd name="connsiteY15" fmla="*/ 1267279 h 1981200"/>
                <a:gd name="connsiteX16" fmla="*/ 485623 w 1636012"/>
                <a:gd name="connsiteY16" fmla="*/ 1485732 h 1981200"/>
                <a:gd name="connsiteX17" fmla="*/ 482577 w 1636012"/>
                <a:gd name="connsiteY17" fmla="*/ 1546063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6012" h="1981200">
                  <a:moveTo>
                    <a:pt x="230197" y="1981200"/>
                  </a:moveTo>
                  <a:lnTo>
                    <a:pt x="0" y="1584308"/>
                  </a:lnTo>
                  <a:lnTo>
                    <a:pt x="7459" y="1436589"/>
                  </a:lnTo>
                  <a:cubicBezTo>
                    <a:pt x="12922" y="1382795"/>
                    <a:pt x="21049" y="1329789"/>
                    <a:pt x="31707" y="1277704"/>
                  </a:cubicBezTo>
                  <a:lnTo>
                    <a:pt x="46750" y="1219200"/>
                  </a:lnTo>
                  <a:lnTo>
                    <a:pt x="46749" y="1219200"/>
                  </a:lnTo>
                  <a:lnTo>
                    <a:pt x="71138" y="1124349"/>
                  </a:lnTo>
                  <a:cubicBezTo>
                    <a:pt x="273742" y="472959"/>
                    <a:pt x="881336" y="0"/>
                    <a:pt x="1599396" y="0"/>
                  </a:cubicBezTo>
                  <a:lnTo>
                    <a:pt x="1630003" y="1546"/>
                  </a:lnTo>
                  <a:lnTo>
                    <a:pt x="1218397" y="240277"/>
                  </a:lnTo>
                  <a:lnTo>
                    <a:pt x="1636012" y="482494"/>
                  </a:lnTo>
                  <a:lnTo>
                    <a:pt x="1599397" y="480645"/>
                  </a:lnTo>
                  <a:cubicBezTo>
                    <a:pt x="1135662" y="480645"/>
                    <a:pt x="737780" y="762594"/>
                    <a:pt x="567822" y="1164419"/>
                  </a:cubicBezTo>
                  <a:lnTo>
                    <a:pt x="547772" y="1219200"/>
                  </a:lnTo>
                  <a:lnTo>
                    <a:pt x="547773" y="1219200"/>
                  </a:lnTo>
                  <a:lnTo>
                    <a:pt x="530176" y="1267279"/>
                  </a:lnTo>
                  <a:cubicBezTo>
                    <a:pt x="508369" y="1337392"/>
                    <a:pt x="493268" y="1410460"/>
                    <a:pt x="485623" y="1485732"/>
                  </a:cubicBezTo>
                  <a:lnTo>
                    <a:pt x="482577" y="1546063"/>
                  </a:ln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  <p:sp>
          <p:nvSpPr>
            <p:cNvPr id="13" name="Arrow">
              <a:extLst>
                <a:ext uri="{FF2B5EF4-FFF2-40B4-BE49-F238E27FC236}">
                  <a16:creationId xmlns:a16="http://schemas.microsoft.com/office/drawing/2014/main" id="{EE68499E-AF8E-CD43-B787-E9B1D2C27CFD}"/>
                </a:ext>
              </a:extLst>
            </p:cNvPr>
            <p:cNvSpPr/>
            <p:nvPr/>
          </p:nvSpPr>
          <p:spPr>
            <a:xfrm rot="13484327">
              <a:off x="9339511" y="3392211"/>
              <a:ext cx="70118" cy="424322"/>
            </a:xfrm>
            <a:custGeom>
              <a:avLst/>
              <a:gdLst>
                <a:gd name="connsiteX0" fmla="*/ 499294 w 502028"/>
                <a:gd name="connsiteY0" fmla="*/ 1162852 h 3038042"/>
                <a:gd name="connsiteX1" fmla="*/ 18648 w 502028"/>
                <a:gd name="connsiteY1" fmla="*/ 1162852 h 3038042"/>
                <a:gd name="connsiteX2" fmla="*/ 18648 w 502028"/>
                <a:gd name="connsiteY2" fmla="*/ 54426 h 3038042"/>
                <a:gd name="connsiteX3" fmla="*/ 19451 w 502028"/>
                <a:gd name="connsiteY3" fmla="*/ 38449 h 3038042"/>
                <a:gd name="connsiteX4" fmla="*/ 249648 w 502028"/>
                <a:gd name="connsiteY4" fmla="*/ 437463 h 3038042"/>
                <a:gd name="connsiteX5" fmla="*/ 502028 w 502028"/>
                <a:gd name="connsiteY5" fmla="*/ 0 h 3038042"/>
                <a:gd name="connsiteX6" fmla="*/ 499294 w 502028"/>
                <a:gd name="connsiteY6" fmla="*/ 54427 h 3038042"/>
                <a:gd name="connsiteX7" fmla="*/ 249647 w 502028"/>
                <a:gd name="connsiteY7" fmla="*/ 3038042 h 3038042"/>
                <a:gd name="connsiteX8" fmla="*/ 0 w 502028"/>
                <a:gd name="connsiteY8" fmla="*/ 2607616 h 3038042"/>
                <a:gd name="connsiteX9" fmla="*/ 0 w 502028"/>
                <a:gd name="connsiteY9" fmla="*/ 2276041 h 3038042"/>
                <a:gd name="connsiteX10" fmla="*/ 1 w 502028"/>
                <a:gd name="connsiteY10" fmla="*/ 2276041 h 3038042"/>
                <a:gd name="connsiteX11" fmla="*/ 1 w 502028"/>
                <a:gd name="connsiteY11" fmla="*/ 2276040 h 3038042"/>
                <a:gd name="connsiteX12" fmla="*/ 1 w 502028"/>
                <a:gd name="connsiteY12" fmla="*/ 1972275 h 3038042"/>
                <a:gd name="connsiteX13" fmla="*/ 1 w 502028"/>
                <a:gd name="connsiteY13" fmla="*/ 1695658 h 3038042"/>
                <a:gd name="connsiteX14" fmla="*/ 480647 w 502028"/>
                <a:gd name="connsiteY14" fmla="*/ 1695658 h 3038042"/>
                <a:gd name="connsiteX15" fmla="*/ 480647 w 502028"/>
                <a:gd name="connsiteY15" fmla="*/ 1972275 h 3038042"/>
                <a:gd name="connsiteX16" fmla="*/ 480647 w 502028"/>
                <a:gd name="connsiteY16" fmla="*/ 2276040 h 3038042"/>
                <a:gd name="connsiteX17" fmla="*/ 480647 w 502028"/>
                <a:gd name="connsiteY17" fmla="*/ 2406340 h 3038042"/>
                <a:gd name="connsiteX18" fmla="*/ 480646 w 502028"/>
                <a:gd name="connsiteY18" fmla="*/ 2406340 h 3038042"/>
                <a:gd name="connsiteX19" fmla="*/ 480646 w 502028"/>
                <a:gd name="connsiteY19" fmla="*/ 2639768 h 303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2028" h="3038042">
                  <a:moveTo>
                    <a:pt x="499294" y="1162852"/>
                  </a:moveTo>
                  <a:lnTo>
                    <a:pt x="18648" y="1162852"/>
                  </a:lnTo>
                  <a:lnTo>
                    <a:pt x="18648" y="54426"/>
                  </a:lnTo>
                  <a:lnTo>
                    <a:pt x="19451" y="38449"/>
                  </a:lnTo>
                  <a:lnTo>
                    <a:pt x="249648" y="437463"/>
                  </a:lnTo>
                  <a:lnTo>
                    <a:pt x="502028" y="0"/>
                  </a:lnTo>
                  <a:lnTo>
                    <a:pt x="499294" y="54427"/>
                  </a:lnTo>
                  <a:close/>
                  <a:moveTo>
                    <a:pt x="249647" y="3038042"/>
                  </a:moveTo>
                  <a:lnTo>
                    <a:pt x="0" y="2607616"/>
                  </a:lnTo>
                  <a:lnTo>
                    <a:pt x="0" y="2276041"/>
                  </a:lnTo>
                  <a:lnTo>
                    <a:pt x="1" y="2276041"/>
                  </a:lnTo>
                  <a:lnTo>
                    <a:pt x="1" y="2276040"/>
                  </a:lnTo>
                  <a:lnTo>
                    <a:pt x="1" y="1972275"/>
                  </a:lnTo>
                  <a:lnTo>
                    <a:pt x="1" y="1695658"/>
                  </a:lnTo>
                  <a:lnTo>
                    <a:pt x="480647" y="1695658"/>
                  </a:lnTo>
                  <a:lnTo>
                    <a:pt x="480647" y="1972275"/>
                  </a:lnTo>
                  <a:lnTo>
                    <a:pt x="480647" y="2276040"/>
                  </a:lnTo>
                  <a:lnTo>
                    <a:pt x="480647" y="2406340"/>
                  </a:lnTo>
                  <a:lnTo>
                    <a:pt x="480646" y="2406340"/>
                  </a:lnTo>
                  <a:lnTo>
                    <a:pt x="480646" y="2639768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  <p:sp>
          <p:nvSpPr>
            <p:cNvPr id="14" name="Arrow">
              <a:extLst>
                <a:ext uri="{FF2B5EF4-FFF2-40B4-BE49-F238E27FC236}">
                  <a16:creationId xmlns:a16="http://schemas.microsoft.com/office/drawing/2014/main" id="{48C9F213-F477-304C-9068-8E95ED2BC0CE}"/>
                </a:ext>
              </a:extLst>
            </p:cNvPr>
            <p:cNvSpPr/>
            <p:nvPr/>
          </p:nvSpPr>
          <p:spPr>
            <a:xfrm rot="13484327">
              <a:off x="9505944" y="3359260"/>
              <a:ext cx="276714" cy="247815"/>
            </a:xfrm>
            <a:custGeom>
              <a:avLst/>
              <a:gdLst>
                <a:gd name="connsiteX0" fmla="*/ 467605 w 1981200"/>
                <a:gd name="connsiteY0" fmla="*/ 1774300 h 1774300"/>
                <a:gd name="connsiteX1" fmla="*/ 0 w 1981200"/>
                <a:gd name="connsiteY1" fmla="*/ 1503089 h 1774300"/>
                <a:gd name="connsiteX2" fmla="*/ 355752 w 1981200"/>
                <a:gd name="connsiteY2" fmla="*/ 1296753 h 1774300"/>
                <a:gd name="connsiteX3" fmla="*/ 380999 w 1981200"/>
                <a:gd name="connsiteY3" fmla="*/ 1298028 h 1774300"/>
                <a:gd name="connsiteX4" fmla="*/ 713920 w 1981200"/>
                <a:gd name="connsiteY4" fmla="*/ 1247695 h 1774300"/>
                <a:gd name="connsiteX5" fmla="*/ 762000 w 1981200"/>
                <a:gd name="connsiteY5" fmla="*/ 1230098 h 1774300"/>
                <a:gd name="connsiteX6" fmla="*/ 762000 w 1981200"/>
                <a:gd name="connsiteY6" fmla="*/ 1230097 h 1774300"/>
                <a:gd name="connsiteX7" fmla="*/ 816780 w 1981200"/>
                <a:gd name="connsiteY7" fmla="*/ 1210047 h 1774300"/>
                <a:gd name="connsiteX8" fmla="*/ 1500554 w 1981200"/>
                <a:gd name="connsiteY8" fmla="*/ 178472 h 1774300"/>
                <a:gd name="connsiteX9" fmla="*/ 1500554 w 1981200"/>
                <a:gd name="connsiteY9" fmla="*/ 0 h 1774300"/>
                <a:gd name="connsiteX10" fmla="*/ 1750201 w 1981200"/>
                <a:gd name="connsiteY10" fmla="*/ 430426 h 1774300"/>
                <a:gd name="connsiteX11" fmla="*/ 1981200 w 1981200"/>
                <a:gd name="connsiteY11" fmla="*/ 32152 h 1774300"/>
                <a:gd name="connsiteX12" fmla="*/ 1981200 w 1981200"/>
                <a:gd name="connsiteY12" fmla="*/ 178472 h 1774300"/>
                <a:gd name="connsiteX13" fmla="*/ 856851 w 1981200"/>
                <a:gd name="connsiteY13" fmla="*/ 1706730 h 1774300"/>
                <a:gd name="connsiteX14" fmla="*/ 762000 w 1981200"/>
                <a:gd name="connsiteY14" fmla="*/ 1731119 h 1774300"/>
                <a:gd name="connsiteX15" fmla="*/ 762000 w 1981200"/>
                <a:gd name="connsiteY15" fmla="*/ 1731120 h 1774300"/>
                <a:gd name="connsiteX16" fmla="*/ 703496 w 1981200"/>
                <a:gd name="connsiteY16" fmla="*/ 1746163 h 1774300"/>
                <a:gd name="connsiteX17" fmla="*/ 544611 w 1981200"/>
                <a:gd name="connsiteY17" fmla="*/ 1770411 h 177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81200" h="1774300">
                  <a:moveTo>
                    <a:pt x="467605" y="1774300"/>
                  </a:moveTo>
                  <a:lnTo>
                    <a:pt x="0" y="1503089"/>
                  </a:lnTo>
                  <a:lnTo>
                    <a:pt x="355752" y="1296753"/>
                  </a:lnTo>
                  <a:lnTo>
                    <a:pt x="380999" y="1298028"/>
                  </a:lnTo>
                  <a:cubicBezTo>
                    <a:pt x="496933" y="1298028"/>
                    <a:pt x="608751" y="1280406"/>
                    <a:pt x="713920" y="1247695"/>
                  </a:cubicBezTo>
                  <a:lnTo>
                    <a:pt x="762000" y="1230098"/>
                  </a:lnTo>
                  <a:lnTo>
                    <a:pt x="762000" y="1230097"/>
                  </a:lnTo>
                  <a:lnTo>
                    <a:pt x="816780" y="1210047"/>
                  </a:lnTo>
                  <a:cubicBezTo>
                    <a:pt x="1218606" y="1040089"/>
                    <a:pt x="1500554" y="642207"/>
                    <a:pt x="1500554" y="178472"/>
                  </a:cubicBezTo>
                  <a:lnTo>
                    <a:pt x="1500554" y="0"/>
                  </a:lnTo>
                  <a:lnTo>
                    <a:pt x="1750201" y="430426"/>
                  </a:lnTo>
                  <a:lnTo>
                    <a:pt x="1981200" y="32152"/>
                  </a:lnTo>
                  <a:lnTo>
                    <a:pt x="1981200" y="178472"/>
                  </a:lnTo>
                  <a:cubicBezTo>
                    <a:pt x="1981200" y="896532"/>
                    <a:pt x="1508242" y="1504127"/>
                    <a:pt x="856851" y="1706730"/>
                  </a:cubicBezTo>
                  <a:lnTo>
                    <a:pt x="762000" y="1731119"/>
                  </a:lnTo>
                  <a:lnTo>
                    <a:pt x="762000" y="1731120"/>
                  </a:lnTo>
                  <a:lnTo>
                    <a:pt x="703496" y="1746163"/>
                  </a:lnTo>
                  <a:cubicBezTo>
                    <a:pt x="651412" y="1756821"/>
                    <a:pt x="598405" y="1764948"/>
                    <a:pt x="544611" y="1770411"/>
                  </a:cubicBez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15" name="Arrow">
              <a:extLst>
                <a:ext uri="{FF2B5EF4-FFF2-40B4-BE49-F238E27FC236}">
                  <a16:creationId xmlns:a16="http://schemas.microsoft.com/office/drawing/2014/main" id="{94EEE454-3E11-134D-8A4E-46AC0F1D7574}"/>
                </a:ext>
              </a:extLst>
            </p:cNvPr>
            <p:cNvSpPr/>
            <p:nvPr/>
          </p:nvSpPr>
          <p:spPr>
            <a:xfrm rot="13484327">
              <a:off x="9652411" y="3488761"/>
              <a:ext cx="234997" cy="276713"/>
            </a:xfrm>
            <a:custGeom>
              <a:avLst/>
              <a:gdLst>
                <a:gd name="connsiteX0" fmla="*/ 1595918 w 1682523"/>
                <a:gd name="connsiteY0" fmla="*/ 1981200 h 1981200"/>
                <a:gd name="connsiteX1" fmla="*/ 67660 w 1682523"/>
                <a:gd name="connsiteY1" fmla="*/ 856851 h 1981200"/>
                <a:gd name="connsiteX2" fmla="*/ 43271 w 1682523"/>
                <a:gd name="connsiteY2" fmla="*/ 762000 h 1981200"/>
                <a:gd name="connsiteX3" fmla="*/ 28228 w 1682523"/>
                <a:gd name="connsiteY3" fmla="*/ 703496 h 1981200"/>
                <a:gd name="connsiteX4" fmla="*/ 3980 w 1682523"/>
                <a:gd name="connsiteY4" fmla="*/ 544611 h 1981200"/>
                <a:gd name="connsiteX5" fmla="*/ 0 w 1682523"/>
                <a:gd name="connsiteY5" fmla="*/ 465790 h 1981200"/>
                <a:gd name="connsiteX6" fmla="*/ 270158 w 1682523"/>
                <a:gd name="connsiteY6" fmla="*/ 0 h 1981200"/>
                <a:gd name="connsiteX7" fmla="*/ 477547 w 1682523"/>
                <a:gd name="connsiteY7" fmla="*/ 357566 h 1981200"/>
                <a:gd name="connsiteX8" fmla="*/ 476363 w 1682523"/>
                <a:gd name="connsiteY8" fmla="*/ 381000 h 1981200"/>
                <a:gd name="connsiteX9" fmla="*/ 476362 w 1682523"/>
                <a:gd name="connsiteY9" fmla="*/ 381000 h 1981200"/>
                <a:gd name="connsiteX10" fmla="*/ 526695 w 1682523"/>
                <a:gd name="connsiteY10" fmla="*/ 713921 h 1981200"/>
                <a:gd name="connsiteX11" fmla="*/ 544292 w 1682523"/>
                <a:gd name="connsiteY11" fmla="*/ 762000 h 1981200"/>
                <a:gd name="connsiteX12" fmla="*/ 564342 w 1682523"/>
                <a:gd name="connsiteY12" fmla="*/ 816781 h 1981200"/>
                <a:gd name="connsiteX13" fmla="*/ 1481449 w 1682523"/>
                <a:gd name="connsiteY13" fmla="*/ 1494775 h 1981200"/>
                <a:gd name="connsiteX14" fmla="*/ 1570670 w 1682523"/>
                <a:gd name="connsiteY14" fmla="*/ 1499280 h 1981200"/>
                <a:gd name="connsiteX15" fmla="*/ 1214918 w 1682523"/>
                <a:gd name="connsiteY15" fmla="*/ 1705616 h 1981200"/>
                <a:gd name="connsiteX16" fmla="*/ 1682523 w 1682523"/>
                <a:gd name="connsiteY16" fmla="*/ 197682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523" h="1981200">
                  <a:moveTo>
                    <a:pt x="1595918" y="1981200"/>
                  </a:moveTo>
                  <a:cubicBezTo>
                    <a:pt x="877858" y="1981200"/>
                    <a:pt x="270264" y="1508242"/>
                    <a:pt x="67660" y="856851"/>
                  </a:cubicBezTo>
                  <a:lnTo>
                    <a:pt x="43271" y="762000"/>
                  </a:lnTo>
                  <a:lnTo>
                    <a:pt x="28228" y="703496"/>
                  </a:lnTo>
                  <a:cubicBezTo>
                    <a:pt x="17571" y="651412"/>
                    <a:pt x="9443" y="598405"/>
                    <a:pt x="3980" y="544611"/>
                  </a:cubicBezTo>
                  <a:lnTo>
                    <a:pt x="0" y="465790"/>
                  </a:lnTo>
                  <a:lnTo>
                    <a:pt x="270158" y="0"/>
                  </a:lnTo>
                  <a:lnTo>
                    <a:pt x="477547" y="357566"/>
                  </a:lnTo>
                  <a:lnTo>
                    <a:pt x="476363" y="381000"/>
                  </a:lnTo>
                  <a:lnTo>
                    <a:pt x="476362" y="381000"/>
                  </a:lnTo>
                  <a:cubicBezTo>
                    <a:pt x="476362" y="496934"/>
                    <a:pt x="493984" y="608752"/>
                    <a:pt x="526695" y="713921"/>
                  </a:cubicBezTo>
                  <a:lnTo>
                    <a:pt x="544292" y="762000"/>
                  </a:lnTo>
                  <a:lnTo>
                    <a:pt x="564342" y="816781"/>
                  </a:lnTo>
                  <a:cubicBezTo>
                    <a:pt x="720137" y="1185121"/>
                    <a:pt x="1067452" y="1452731"/>
                    <a:pt x="1481449" y="1494775"/>
                  </a:cubicBezTo>
                  <a:lnTo>
                    <a:pt x="1570670" y="1499280"/>
                  </a:lnTo>
                  <a:lnTo>
                    <a:pt x="1214918" y="1705616"/>
                  </a:lnTo>
                  <a:lnTo>
                    <a:pt x="1682523" y="1976827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16" name="Arrow">
              <a:extLst>
                <a:ext uri="{FF2B5EF4-FFF2-40B4-BE49-F238E27FC236}">
                  <a16:creationId xmlns:a16="http://schemas.microsoft.com/office/drawing/2014/main" id="{2D462DD3-C044-9D4E-8235-D72CA45E39AB}"/>
                </a:ext>
              </a:extLst>
            </p:cNvPr>
            <p:cNvSpPr/>
            <p:nvPr/>
          </p:nvSpPr>
          <p:spPr>
            <a:xfrm rot="13484327">
              <a:off x="9437235" y="3612109"/>
              <a:ext cx="329928" cy="235342"/>
            </a:xfrm>
            <a:custGeom>
              <a:avLst/>
              <a:gdLst>
                <a:gd name="connsiteX0" fmla="*/ 4282 w 2362200"/>
                <a:gd name="connsiteY0" fmla="*/ 1684990 h 1684990"/>
                <a:gd name="connsiteX1" fmla="*/ 0 w 2362200"/>
                <a:gd name="connsiteY1" fmla="*/ 1600200 h 1684990"/>
                <a:gd name="connsiteX2" fmla="*/ 1600200 w 2362200"/>
                <a:gd name="connsiteY2" fmla="*/ 0 h 1684990"/>
                <a:gd name="connsiteX3" fmla="*/ 1947930 w 2362200"/>
                <a:gd name="connsiteY3" fmla="*/ 0 h 1684990"/>
                <a:gd name="connsiteX4" fmla="*/ 2362200 w 2362200"/>
                <a:gd name="connsiteY4" fmla="*/ 240277 h 1684990"/>
                <a:gd name="connsiteX5" fmla="*/ 1947773 w 2362200"/>
                <a:gd name="connsiteY5" fmla="*/ 480645 h 1684990"/>
                <a:gd name="connsiteX6" fmla="*/ 1600200 w 2362200"/>
                <a:gd name="connsiteY6" fmla="*/ 480645 h 1684990"/>
                <a:gd name="connsiteX7" fmla="*/ 486425 w 2362200"/>
                <a:gd name="connsiteY7" fmla="*/ 1485732 h 1684990"/>
                <a:gd name="connsiteX8" fmla="*/ 481829 w 2362200"/>
                <a:gd name="connsiteY8" fmla="*/ 1576766 h 1684990"/>
                <a:gd name="connsiteX9" fmla="*/ 274440 w 2362200"/>
                <a:gd name="connsiteY9" fmla="*/ 1219200 h 168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2200" h="1684990">
                  <a:moveTo>
                    <a:pt x="4282" y="1684990"/>
                  </a:moveTo>
                  <a:lnTo>
                    <a:pt x="0" y="1600200"/>
                  </a:lnTo>
                  <a:cubicBezTo>
                    <a:pt x="0" y="716434"/>
                    <a:pt x="716434" y="0"/>
                    <a:pt x="1600200" y="0"/>
                  </a:cubicBezTo>
                  <a:lnTo>
                    <a:pt x="1947930" y="0"/>
                  </a:lnTo>
                  <a:lnTo>
                    <a:pt x="2362200" y="240277"/>
                  </a:lnTo>
                  <a:lnTo>
                    <a:pt x="1947773" y="480645"/>
                  </a:lnTo>
                  <a:lnTo>
                    <a:pt x="1600200" y="480645"/>
                  </a:lnTo>
                  <a:cubicBezTo>
                    <a:pt x="1020532" y="480645"/>
                    <a:pt x="543758" y="921190"/>
                    <a:pt x="486425" y="1485732"/>
                  </a:cubicBezTo>
                  <a:lnTo>
                    <a:pt x="481829" y="1576766"/>
                  </a:lnTo>
                  <a:lnTo>
                    <a:pt x="274440" y="1219200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>
                <a:latin typeface="Avenir Next" panose="020B0503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F167155-45F5-C144-AAD8-6A662C8447D9}"/>
              </a:ext>
            </a:extLst>
          </p:cNvPr>
          <p:cNvGrpSpPr/>
          <p:nvPr/>
        </p:nvGrpSpPr>
        <p:grpSpPr>
          <a:xfrm>
            <a:off x="4320569" y="708184"/>
            <a:ext cx="7311137" cy="1794162"/>
            <a:chOff x="4320569" y="708184"/>
            <a:chExt cx="7311137" cy="1794162"/>
          </a:xfrm>
        </p:grpSpPr>
        <p:sp>
          <p:nvSpPr>
            <p:cNvPr id="42" name="Stats">
              <a:extLst>
                <a:ext uri="{FF2B5EF4-FFF2-40B4-BE49-F238E27FC236}">
                  <a16:creationId xmlns:a16="http://schemas.microsoft.com/office/drawing/2014/main" id="{526C1270-6025-CB4E-9BB9-367A6226F4EB}"/>
                </a:ext>
              </a:extLst>
            </p:cNvPr>
            <p:cNvSpPr txBox="1"/>
            <p:nvPr/>
          </p:nvSpPr>
          <p:spPr>
            <a:xfrm>
              <a:off x="4320569" y="708184"/>
              <a:ext cx="7311137" cy="715089"/>
            </a:xfrm>
            <a:prstGeom prst="roundRect">
              <a:avLst/>
            </a:prstGeom>
            <a:noFill/>
            <a:ln w="12700"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dirty="0">
                  <a:solidFill>
                    <a:srgbClr val="175861"/>
                  </a:solidFill>
                  <a:latin typeface="Avenir Next Medium" panose="020B0503020202020204" pitchFamily="34" charset="0"/>
                </a:rPr>
                <a:t>DevSecOps is not so much about doing different things as it is about doing things differently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BC51354-0265-8B44-8EC3-BBDD4EFC509B}"/>
                </a:ext>
              </a:extLst>
            </p:cNvPr>
            <p:cNvGrpSpPr/>
            <p:nvPr/>
          </p:nvGrpSpPr>
          <p:grpSpPr>
            <a:xfrm>
              <a:off x="6688525" y="1482945"/>
              <a:ext cx="2575224" cy="1019401"/>
              <a:chOff x="2226365" y="2399371"/>
              <a:chExt cx="3283889" cy="129992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E7B3359-C118-D442-BCC8-8B7A6C587A82}"/>
                  </a:ext>
                </a:extLst>
              </p:cNvPr>
              <p:cNvSpPr/>
              <p:nvPr/>
            </p:nvSpPr>
            <p:spPr>
              <a:xfrm>
                <a:off x="2226365" y="2646142"/>
                <a:ext cx="3283889" cy="803483"/>
              </a:xfrm>
              <a:prstGeom prst="ellipse">
                <a:avLst/>
              </a:prstGeom>
              <a:noFill/>
              <a:ln w="28575"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20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8B6C9F1-0A47-BC4F-BF95-18F01717604C}"/>
                  </a:ext>
                </a:extLst>
              </p:cNvPr>
              <p:cNvSpPr txBox="1"/>
              <p:nvPr/>
            </p:nvSpPr>
            <p:spPr>
              <a:xfrm>
                <a:off x="2477059" y="3234181"/>
                <a:ext cx="397357" cy="215860"/>
              </a:xfrm>
              <a:prstGeom prst="rect">
                <a:avLst/>
              </a:prstGeom>
              <a:solidFill>
                <a:srgbClr val="F6F2C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500" b="1" dirty="0">
                    <a:solidFill>
                      <a:srgbClr val="175861"/>
                    </a:solidFill>
                    <a:latin typeface="Avenir Next Demi Bold" panose="020B0503020202020204" pitchFamily="34" charset="0"/>
                  </a:rPr>
                  <a:t>DEV</a:t>
                </a:r>
              </a:p>
            </p:txBody>
          </p:sp>
          <p:sp>
            <p:nvSpPr>
              <p:cNvPr id="61" name="Triangle 60">
                <a:extLst>
                  <a:ext uri="{FF2B5EF4-FFF2-40B4-BE49-F238E27FC236}">
                    <a16:creationId xmlns:a16="http://schemas.microsoft.com/office/drawing/2014/main" id="{E8AB315E-7A46-624A-A160-02B8DA0CA7FC}"/>
                  </a:ext>
                </a:extLst>
              </p:cNvPr>
              <p:cNvSpPr/>
              <p:nvPr/>
            </p:nvSpPr>
            <p:spPr>
              <a:xfrm rot="6986896">
                <a:off x="2367563" y="3157971"/>
                <a:ext cx="166977" cy="174929"/>
              </a:xfrm>
              <a:prstGeom prst="triangle">
                <a:avLst/>
              </a:prstGeom>
              <a:solidFill>
                <a:srgbClr val="175861"/>
              </a:solidFill>
              <a:ln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20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3393FC8-4F6A-214E-BC2A-E4EDC92E4623}"/>
                  </a:ext>
                </a:extLst>
              </p:cNvPr>
              <p:cNvSpPr txBox="1"/>
              <p:nvPr/>
            </p:nvSpPr>
            <p:spPr>
              <a:xfrm>
                <a:off x="4886144" y="3234181"/>
                <a:ext cx="397357" cy="215860"/>
              </a:xfrm>
              <a:prstGeom prst="rect">
                <a:avLst/>
              </a:prstGeom>
              <a:solidFill>
                <a:srgbClr val="F6F2C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500" b="1" dirty="0">
                    <a:solidFill>
                      <a:srgbClr val="175861"/>
                    </a:solidFill>
                    <a:latin typeface="Avenir Next Demi Bold" panose="020B0503020202020204" pitchFamily="34" charset="0"/>
                  </a:rPr>
                  <a:t>OPS</a:t>
                </a:r>
              </a:p>
            </p:txBody>
          </p:sp>
          <p:sp>
            <p:nvSpPr>
              <p:cNvPr id="63" name="Triangle 62">
                <a:extLst>
                  <a:ext uri="{FF2B5EF4-FFF2-40B4-BE49-F238E27FC236}">
                    <a16:creationId xmlns:a16="http://schemas.microsoft.com/office/drawing/2014/main" id="{44E1EA9B-FD5A-684C-8732-779C5B47CA7E}"/>
                  </a:ext>
                </a:extLst>
              </p:cNvPr>
              <p:cNvSpPr/>
              <p:nvPr/>
            </p:nvSpPr>
            <p:spPr>
              <a:xfrm rot="4749744">
                <a:off x="4762755" y="3284962"/>
                <a:ext cx="166977" cy="174929"/>
              </a:xfrm>
              <a:prstGeom prst="triangle">
                <a:avLst/>
              </a:prstGeom>
              <a:solidFill>
                <a:srgbClr val="175861"/>
              </a:solidFill>
              <a:ln>
                <a:solidFill>
                  <a:srgbClr val="1758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20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C09D3169-9487-6941-B9BA-4A78105D3B3F}"/>
                  </a:ext>
                </a:extLst>
              </p:cNvPr>
              <p:cNvGrpSpPr/>
              <p:nvPr/>
            </p:nvGrpSpPr>
            <p:grpSpPr>
              <a:xfrm>
                <a:off x="3083090" y="2721239"/>
                <a:ext cx="1570437" cy="457758"/>
                <a:chOff x="6797567" y="2646142"/>
                <a:chExt cx="1570437" cy="457758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21B36580-7B8D-DB42-A174-3B24E6A03E8D}"/>
                    </a:ext>
                  </a:extLst>
                </p:cNvPr>
                <p:cNvSpPr/>
                <p:nvPr/>
              </p:nvSpPr>
              <p:spPr>
                <a:xfrm>
                  <a:off x="6797567" y="2646142"/>
                  <a:ext cx="417097" cy="401741"/>
                </a:xfrm>
                <a:prstGeom prst="ellipse">
                  <a:avLst/>
                </a:prstGeom>
                <a:noFill/>
                <a:ln w="28575"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69" name="Triangle 68">
                  <a:extLst>
                    <a:ext uri="{FF2B5EF4-FFF2-40B4-BE49-F238E27FC236}">
                      <a16:creationId xmlns:a16="http://schemas.microsoft.com/office/drawing/2014/main" id="{52AF8D7F-8FD7-D24E-854E-E09B77AAB23A}"/>
                    </a:ext>
                  </a:extLst>
                </p:cNvPr>
                <p:cNvSpPr/>
                <p:nvPr/>
              </p:nvSpPr>
              <p:spPr>
                <a:xfrm rot="5400000">
                  <a:off x="6950098" y="2998907"/>
                  <a:ext cx="112034" cy="97952"/>
                </a:xfrm>
                <a:prstGeom prst="triangle">
                  <a:avLst/>
                </a:prstGeom>
                <a:solidFill>
                  <a:srgbClr val="175861"/>
                </a:solidFill>
                <a:ln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E5497600-E378-914B-8B08-716EEAB9D3CA}"/>
                    </a:ext>
                  </a:extLst>
                </p:cNvPr>
                <p:cNvSpPr/>
                <p:nvPr/>
              </p:nvSpPr>
              <p:spPr>
                <a:xfrm>
                  <a:off x="7085902" y="2646142"/>
                  <a:ext cx="417097" cy="401741"/>
                </a:xfrm>
                <a:prstGeom prst="ellipse">
                  <a:avLst/>
                </a:prstGeom>
                <a:noFill/>
                <a:ln w="28575"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71" name="Triangle 70">
                  <a:extLst>
                    <a:ext uri="{FF2B5EF4-FFF2-40B4-BE49-F238E27FC236}">
                      <a16:creationId xmlns:a16="http://schemas.microsoft.com/office/drawing/2014/main" id="{2A9A620C-BF2D-E547-B491-08A94231CA21}"/>
                    </a:ext>
                  </a:extLst>
                </p:cNvPr>
                <p:cNvSpPr/>
                <p:nvPr/>
              </p:nvSpPr>
              <p:spPr>
                <a:xfrm rot="5400000">
                  <a:off x="7238433" y="2998907"/>
                  <a:ext cx="112034" cy="97952"/>
                </a:xfrm>
                <a:prstGeom prst="triangle">
                  <a:avLst/>
                </a:prstGeom>
                <a:solidFill>
                  <a:srgbClr val="175861"/>
                </a:solidFill>
                <a:ln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2654363D-0B41-514D-91DA-D3E17E465474}"/>
                    </a:ext>
                  </a:extLst>
                </p:cNvPr>
                <p:cNvSpPr/>
                <p:nvPr/>
              </p:nvSpPr>
              <p:spPr>
                <a:xfrm>
                  <a:off x="7374237" y="2646142"/>
                  <a:ext cx="417097" cy="401741"/>
                </a:xfrm>
                <a:prstGeom prst="ellipse">
                  <a:avLst/>
                </a:prstGeom>
                <a:noFill/>
                <a:ln w="28575"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73" name="Triangle 72">
                  <a:extLst>
                    <a:ext uri="{FF2B5EF4-FFF2-40B4-BE49-F238E27FC236}">
                      <a16:creationId xmlns:a16="http://schemas.microsoft.com/office/drawing/2014/main" id="{EE131D8C-BE81-BF4B-A385-9C692C8D92CE}"/>
                    </a:ext>
                  </a:extLst>
                </p:cNvPr>
                <p:cNvSpPr/>
                <p:nvPr/>
              </p:nvSpPr>
              <p:spPr>
                <a:xfrm rot="5400000">
                  <a:off x="7526768" y="2998907"/>
                  <a:ext cx="112034" cy="97952"/>
                </a:xfrm>
                <a:prstGeom prst="triangle">
                  <a:avLst/>
                </a:prstGeom>
                <a:solidFill>
                  <a:srgbClr val="175861"/>
                </a:solidFill>
                <a:ln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83AFC1C9-C6D4-AB49-92FE-062D229001A0}"/>
                    </a:ext>
                  </a:extLst>
                </p:cNvPr>
                <p:cNvSpPr/>
                <p:nvPr/>
              </p:nvSpPr>
              <p:spPr>
                <a:xfrm>
                  <a:off x="7662572" y="2646142"/>
                  <a:ext cx="417097" cy="401741"/>
                </a:xfrm>
                <a:prstGeom prst="ellipse">
                  <a:avLst/>
                </a:prstGeom>
                <a:noFill/>
                <a:ln w="28575"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75" name="Triangle 74">
                  <a:extLst>
                    <a:ext uri="{FF2B5EF4-FFF2-40B4-BE49-F238E27FC236}">
                      <a16:creationId xmlns:a16="http://schemas.microsoft.com/office/drawing/2014/main" id="{2C9EEF63-5022-A442-BC5F-0C1EA369B311}"/>
                    </a:ext>
                  </a:extLst>
                </p:cNvPr>
                <p:cNvSpPr/>
                <p:nvPr/>
              </p:nvSpPr>
              <p:spPr>
                <a:xfrm rot="5400000">
                  <a:off x="7815103" y="2998907"/>
                  <a:ext cx="112034" cy="97952"/>
                </a:xfrm>
                <a:prstGeom prst="triangle">
                  <a:avLst/>
                </a:prstGeom>
                <a:solidFill>
                  <a:srgbClr val="175861"/>
                </a:solidFill>
                <a:ln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AFC413E8-743B-1B48-95C8-924216FEBB3D}"/>
                    </a:ext>
                  </a:extLst>
                </p:cNvPr>
                <p:cNvSpPr/>
                <p:nvPr/>
              </p:nvSpPr>
              <p:spPr>
                <a:xfrm>
                  <a:off x="7950907" y="2646142"/>
                  <a:ext cx="417097" cy="401741"/>
                </a:xfrm>
                <a:prstGeom prst="ellipse">
                  <a:avLst/>
                </a:prstGeom>
                <a:noFill/>
                <a:ln w="28575"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  <p:sp>
              <p:nvSpPr>
                <p:cNvPr id="77" name="Triangle 76">
                  <a:extLst>
                    <a:ext uri="{FF2B5EF4-FFF2-40B4-BE49-F238E27FC236}">
                      <a16:creationId xmlns:a16="http://schemas.microsoft.com/office/drawing/2014/main" id="{DAF1E0AA-A4F7-8846-928E-71D15F80850A}"/>
                    </a:ext>
                  </a:extLst>
                </p:cNvPr>
                <p:cNvSpPr/>
                <p:nvPr/>
              </p:nvSpPr>
              <p:spPr>
                <a:xfrm rot="5400000">
                  <a:off x="8103438" y="2998907"/>
                  <a:ext cx="112034" cy="97952"/>
                </a:xfrm>
                <a:prstGeom prst="triangle">
                  <a:avLst/>
                </a:prstGeom>
                <a:solidFill>
                  <a:srgbClr val="175861"/>
                </a:solidFill>
                <a:ln>
                  <a:solidFill>
                    <a:srgbClr val="17586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200"/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390BEF3-13C7-644C-BA3A-840DC53F9058}"/>
                  </a:ext>
                </a:extLst>
              </p:cNvPr>
              <p:cNvSpPr txBox="1"/>
              <p:nvPr/>
            </p:nvSpPr>
            <p:spPr>
              <a:xfrm>
                <a:off x="3595707" y="3483437"/>
                <a:ext cx="397357" cy="215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500" b="1" dirty="0">
                    <a:solidFill>
                      <a:srgbClr val="175861"/>
                    </a:solidFill>
                    <a:latin typeface="Avenir Next Demi Bold" panose="020B0503020202020204" pitchFamily="34" charset="0"/>
                  </a:rPr>
                  <a:t>flow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286D007-0C1F-D040-BE54-0E9B59CC1026}"/>
                  </a:ext>
                </a:extLst>
              </p:cNvPr>
              <p:cNvSpPr txBox="1"/>
              <p:nvPr/>
            </p:nvSpPr>
            <p:spPr>
              <a:xfrm>
                <a:off x="3339442" y="2399371"/>
                <a:ext cx="971507" cy="215860"/>
              </a:xfrm>
              <a:prstGeom prst="rect">
                <a:avLst/>
              </a:prstGeom>
              <a:solidFill>
                <a:srgbClr val="F6F2CE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500" b="1" dirty="0">
                    <a:solidFill>
                      <a:srgbClr val="175861"/>
                    </a:solidFill>
                    <a:latin typeface="Avenir Next Demi Bold" panose="020B0503020202020204" pitchFamily="34" charset="0"/>
                  </a:rPr>
                  <a:t>F</a:t>
                </a:r>
                <a:r>
                  <a:rPr lang="en-BE" sz="500" b="1" dirty="0">
                    <a:solidFill>
                      <a:srgbClr val="175861"/>
                    </a:solidFill>
                    <a:latin typeface="Avenir Next Demi Bold" panose="020B0503020202020204" pitchFamily="34" charset="0"/>
                  </a:rPr>
                  <a:t>eedback loops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CE4387F-A35F-B145-8BED-4CD07DF1997E}"/>
                  </a:ext>
                </a:extLst>
              </p:cNvPr>
              <p:cNvSpPr txBox="1"/>
              <p:nvPr/>
            </p:nvSpPr>
            <p:spPr>
              <a:xfrm>
                <a:off x="2827007" y="3126459"/>
                <a:ext cx="2121395" cy="215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00" b="1" dirty="0">
                    <a:solidFill>
                      <a:srgbClr val="175861"/>
                    </a:solidFill>
                    <a:latin typeface="Avenir Next Demi Bold" panose="020B0503020202020204" pitchFamily="34" charset="0"/>
                  </a:rPr>
                  <a:t>Continual experimentation and learning</a:t>
                </a:r>
                <a:endParaRPr lang="en-BE" sz="500" b="1" dirty="0">
                  <a:solidFill>
                    <a:srgbClr val="175861"/>
                  </a:solidFill>
                  <a:latin typeface="Avenir Next Demi Bold" panose="020B0503020202020204" pitchFamily="34" charset="0"/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F1F3A0C-D0E5-1A4B-84C5-A73D22359533}"/>
              </a:ext>
            </a:extLst>
          </p:cNvPr>
          <p:cNvGrpSpPr/>
          <p:nvPr/>
        </p:nvGrpSpPr>
        <p:grpSpPr>
          <a:xfrm>
            <a:off x="4686247" y="2934574"/>
            <a:ext cx="6656594" cy="584775"/>
            <a:chOff x="4689831" y="2882477"/>
            <a:chExt cx="6656594" cy="584775"/>
          </a:xfrm>
        </p:grpSpPr>
        <p:pic>
          <p:nvPicPr>
            <p:cNvPr id="79" name="Graphic 78" descr="Classroom">
              <a:extLst>
                <a:ext uri="{FF2B5EF4-FFF2-40B4-BE49-F238E27FC236}">
                  <a16:creationId xmlns:a16="http://schemas.microsoft.com/office/drawing/2014/main" id="{984E085B-2E6E-604C-B26A-8914A242D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89831" y="2898333"/>
              <a:ext cx="553065" cy="553065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BFE5DBE-0576-CF41-98B5-18907F0BEC8B}"/>
                </a:ext>
              </a:extLst>
            </p:cNvPr>
            <p:cNvSpPr txBox="1"/>
            <p:nvPr/>
          </p:nvSpPr>
          <p:spPr>
            <a:xfrm>
              <a:off x="5659478" y="2882477"/>
              <a:ext cx="5686947" cy="584775"/>
            </a:xfrm>
            <a:prstGeom prst="rect">
              <a:avLst/>
            </a:prstGeom>
            <a:noFill/>
            <a:ln w="12700"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>
                  <a:solidFill>
                    <a:srgbClr val="175861"/>
                  </a:solidFill>
                  <a:latin typeface="Avenir Next Medium" panose="020B0503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en-BE" sz="1600" dirty="0"/>
                <a:t>Share security learning experiences and create a security engineering mindset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08CBF9D-94F9-C548-85A4-E3EAC9066596}"/>
              </a:ext>
            </a:extLst>
          </p:cNvPr>
          <p:cNvGrpSpPr/>
          <p:nvPr/>
        </p:nvGrpSpPr>
        <p:grpSpPr>
          <a:xfrm>
            <a:off x="4686245" y="3654277"/>
            <a:ext cx="6656596" cy="584775"/>
            <a:chOff x="4689830" y="3545742"/>
            <a:chExt cx="6656596" cy="584775"/>
          </a:xfrm>
        </p:grpSpPr>
        <p:pic>
          <p:nvPicPr>
            <p:cNvPr id="82" name="Graphic 81" descr="Transfer">
              <a:extLst>
                <a:ext uri="{FF2B5EF4-FFF2-40B4-BE49-F238E27FC236}">
                  <a16:creationId xmlns:a16="http://schemas.microsoft.com/office/drawing/2014/main" id="{1CF7A7C1-6360-5748-A25E-7E5BE79B0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89830" y="3561598"/>
              <a:ext cx="553065" cy="553065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4A77CF5-BA2F-1940-A433-9721F4AB1671}"/>
                </a:ext>
              </a:extLst>
            </p:cNvPr>
            <p:cNvSpPr txBox="1"/>
            <p:nvPr/>
          </p:nvSpPr>
          <p:spPr>
            <a:xfrm>
              <a:off x="5659479" y="3545742"/>
              <a:ext cx="5686947" cy="584775"/>
            </a:xfrm>
            <a:prstGeom prst="rect">
              <a:avLst/>
            </a:prstGeom>
            <a:noFill/>
            <a:ln w="12700"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>
                  <a:solidFill>
                    <a:srgbClr val="175861"/>
                  </a:solidFill>
                  <a:latin typeface="Avenir Next Medium" panose="020B0503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en-BE" sz="1600" dirty="0"/>
                <a:t>Shift security responsibility to the teams and create supporting mechanisms to get the job done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3CF5A67-95AD-2040-B1EC-A0C8215B1D18}"/>
              </a:ext>
            </a:extLst>
          </p:cNvPr>
          <p:cNvGrpSpPr/>
          <p:nvPr/>
        </p:nvGrpSpPr>
        <p:grpSpPr>
          <a:xfrm>
            <a:off x="4686244" y="4360975"/>
            <a:ext cx="6656597" cy="648382"/>
            <a:chOff x="4689829" y="4193400"/>
            <a:chExt cx="6656597" cy="648382"/>
          </a:xfrm>
        </p:grpSpPr>
        <p:pic>
          <p:nvPicPr>
            <p:cNvPr id="84" name="Graphic 83" descr="Robot">
              <a:extLst>
                <a:ext uri="{FF2B5EF4-FFF2-40B4-BE49-F238E27FC236}">
                  <a16:creationId xmlns:a16="http://schemas.microsoft.com/office/drawing/2014/main" id="{8BB2541F-BF64-3C45-A2B1-A98D68119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89829" y="4193400"/>
              <a:ext cx="553065" cy="553065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B220C8-1E23-7D4D-947C-820628E1B7D9}"/>
                </a:ext>
              </a:extLst>
            </p:cNvPr>
            <p:cNvSpPr txBox="1"/>
            <p:nvPr/>
          </p:nvSpPr>
          <p:spPr>
            <a:xfrm>
              <a:off x="5659479" y="4257007"/>
              <a:ext cx="5686947" cy="584775"/>
            </a:xfrm>
            <a:prstGeom prst="rect">
              <a:avLst/>
            </a:prstGeom>
            <a:noFill/>
            <a:ln w="12700"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>
                  <a:solidFill>
                    <a:srgbClr val="175861"/>
                  </a:solidFill>
                  <a:latin typeface="Avenir Next Medium" panose="020B0503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en-BE" sz="1600" dirty="0"/>
                <a:t>Leverage security automation capabilities wherever possible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CFDE76-D82F-B84E-8F4A-DA18FEB982E2}"/>
              </a:ext>
            </a:extLst>
          </p:cNvPr>
          <p:cNvGrpSpPr/>
          <p:nvPr/>
        </p:nvGrpSpPr>
        <p:grpSpPr>
          <a:xfrm>
            <a:off x="4686244" y="5125396"/>
            <a:ext cx="6660181" cy="584775"/>
            <a:chOff x="4686244" y="5125396"/>
            <a:chExt cx="6660181" cy="584775"/>
          </a:xfrm>
        </p:grpSpPr>
        <p:pic>
          <p:nvPicPr>
            <p:cNvPr id="4" name="Graphic 3" descr="Ruler">
              <a:extLst>
                <a:ext uri="{FF2B5EF4-FFF2-40B4-BE49-F238E27FC236}">
                  <a16:creationId xmlns:a16="http://schemas.microsoft.com/office/drawing/2014/main" id="{4FAAA589-DC02-ED40-99ED-711848B37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686244" y="5146161"/>
              <a:ext cx="554400" cy="554400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5FA4215-D3FA-C24E-9495-4E7A8CA3E7A4}"/>
                </a:ext>
              </a:extLst>
            </p:cNvPr>
            <p:cNvSpPr txBox="1"/>
            <p:nvPr/>
          </p:nvSpPr>
          <p:spPr>
            <a:xfrm>
              <a:off x="5659478" y="5125396"/>
              <a:ext cx="5686947" cy="584775"/>
            </a:xfrm>
            <a:prstGeom prst="rect">
              <a:avLst/>
            </a:prstGeom>
            <a:noFill/>
            <a:ln w="12700"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>
                  <a:solidFill>
                    <a:srgbClr val="175861"/>
                  </a:solidFill>
                  <a:latin typeface="Avenir Next Medium" panose="020B0503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en-BE" sz="1600" dirty="0"/>
                <a:t>Establish security measurements to gain insights and create learning opportunities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57C679A-A1C9-CC45-B13E-5164F48F7C4F}"/>
              </a:ext>
            </a:extLst>
          </p:cNvPr>
          <p:cNvGrpSpPr/>
          <p:nvPr/>
        </p:nvGrpSpPr>
        <p:grpSpPr>
          <a:xfrm>
            <a:off x="4689827" y="5942248"/>
            <a:ext cx="6656599" cy="584775"/>
            <a:chOff x="4689827" y="5466645"/>
            <a:chExt cx="6656599" cy="584775"/>
          </a:xfrm>
        </p:grpSpPr>
        <p:pic>
          <p:nvPicPr>
            <p:cNvPr id="86" name="Graphic 85" descr="Stopwatch">
              <a:extLst>
                <a:ext uri="{FF2B5EF4-FFF2-40B4-BE49-F238E27FC236}">
                  <a16:creationId xmlns:a16="http://schemas.microsoft.com/office/drawing/2014/main" id="{C0616480-E381-4240-9C74-58C2CBA5E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89827" y="5477629"/>
              <a:ext cx="553065" cy="553065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AA5D0FB-3A3D-4449-BBD6-85BF43E022FD}"/>
                </a:ext>
              </a:extLst>
            </p:cNvPr>
            <p:cNvSpPr txBox="1"/>
            <p:nvPr/>
          </p:nvSpPr>
          <p:spPr>
            <a:xfrm>
              <a:off x="5659479" y="5466645"/>
              <a:ext cx="5686947" cy="584775"/>
            </a:xfrm>
            <a:prstGeom prst="rect">
              <a:avLst/>
            </a:prstGeom>
            <a:noFill/>
            <a:ln w="12700" cap="flat">
              <a:noFill/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>
              <a:defPPr>
                <a:defRPr lang="en-BE"/>
              </a:defPPr>
              <a:lvl1pPr algn="ctr">
                <a:defRPr>
                  <a:solidFill>
                    <a:srgbClr val="175861"/>
                  </a:solidFill>
                  <a:latin typeface="Avenir Next Medium" panose="020B0503020202020204" pitchFamily="34" charset="0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l"/>
              <a:r>
                <a:rPr lang="en-BE" sz="1600" dirty="0"/>
                <a:t>Favor reducing delay over other aspects (cost, licensing, 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739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FA09B-D7A5-6E45-BB56-ACA7022C5692}"/>
              </a:ext>
            </a:extLst>
          </p:cNvPr>
          <p:cNvSpPr/>
          <p:nvPr/>
        </p:nvSpPr>
        <p:spPr>
          <a:xfrm>
            <a:off x="12192000" y="-1587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AD02F-79BA-A543-8E24-E34E0712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85" y="0"/>
            <a:ext cx="7360827" cy="6858000"/>
          </a:xfrm>
          <a:prstGeom prst="rect">
            <a:avLst/>
          </a:prstGeom>
        </p:spPr>
      </p:pic>
      <p:sp>
        <p:nvSpPr>
          <p:cNvPr id="14" name="RQ1">
            <a:extLst>
              <a:ext uri="{FF2B5EF4-FFF2-40B4-BE49-F238E27FC236}">
                <a16:creationId xmlns:a16="http://schemas.microsoft.com/office/drawing/2014/main" id="{3CE02194-992E-8E4B-8D72-4B1D10D2360F}"/>
              </a:ext>
            </a:extLst>
          </p:cNvPr>
          <p:cNvSpPr txBox="1"/>
          <p:nvPr/>
        </p:nvSpPr>
        <p:spPr>
          <a:xfrm>
            <a:off x="342087" y="1179459"/>
            <a:ext cx="380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6F2CE"/>
                </a:solidFill>
                <a:latin typeface="Avenir Next Medium" panose="020B0503020202020204" pitchFamily="34" charset="0"/>
              </a:rPr>
              <a:t>SAMM</a:t>
            </a:r>
          </a:p>
          <a:p>
            <a:endParaRPr lang="en-GB" sz="2600" dirty="0">
              <a:solidFill>
                <a:srgbClr val="F6F2CE"/>
              </a:solidFill>
              <a:latin typeface="Avenir Next Medium" panose="020B0503020202020204" pitchFamily="34" charset="0"/>
            </a:endParaRPr>
          </a:p>
          <a:p>
            <a:r>
              <a:rPr lang="en-GB" sz="2600" dirty="0">
                <a:solidFill>
                  <a:srgbClr val="F6F2CE"/>
                </a:solidFill>
                <a:latin typeface="Avenir Next" panose="020B0503020202020204" pitchFamily="34" charset="0"/>
              </a:rPr>
              <a:t>Why + Objectives</a:t>
            </a:r>
            <a:endParaRPr lang="en-BE" sz="2600" dirty="0">
              <a:solidFill>
                <a:srgbClr val="F6F2CE"/>
              </a:solidFill>
              <a:latin typeface="Avenir Next" panose="020B0503020202020204" pitchFamily="34" charset="0"/>
            </a:endParaRPr>
          </a:p>
        </p:txBody>
      </p:sp>
      <p:sp>
        <p:nvSpPr>
          <p:cNvPr id="15" name="RQ1">
            <a:extLst>
              <a:ext uri="{FF2B5EF4-FFF2-40B4-BE49-F238E27FC236}">
                <a16:creationId xmlns:a16="http://schemas.microsoft.com/office/drawing/2014/main" id="{CE36EB11-AD10-E84D-8FC2-87EE76343A42}"/>
              </a:ext>
            </a:extLst>
          </p:cNvPr>
          <p:cNvSpPr txBox="1"/>
          <p:nvPr/>
        </p:nvSpPr>
        <p:spPr>
          <a:xfrm>
            <a:off x="342087" y="3739549"/>
            <a:ext cx="380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6F2CE"/>
                </a:solidFill>
                <a:latin typeface="Avenir Next Medium" panose="020B0503020202020204" pitchFamily="34" charset="0"/>
              </a:rPr>
              <a:t>Lean security</a:t>
            </a:r>
          </a:p>
          <a:p>
            <a:endParaRPr lang="en-GB" sz="2600" dirty="0">
              <a:solidFill>
                <a:srgbClr val="F6F2CE"/>
              </a:solidFill>
              <a:latin typeface="Avenir Next Medium" panose="020B0503020202020204" pitchFamily="34" charset="0"/>
            </a:endParaRPr>
          </a:p>
          <a:p>
            <a:r>
              <a:rPr lang="en-GB" sz="2600" dirty="0">
                <a:solidFill>
                  <a:srgbClr val="F6F2CE"/>
                </a:solidFill>
                <a:latin typeface="Avenir Next" panose="020B0503020202020204" pitchFamily="34" charset="0"/>
              </a:rPr>
              <a:t>What + How</a:t>
            </a:r>
            <a:endParaRPr lang="en-BE" sz="2600" dirty="0">
              <a:solidFill>
                <a:srgbClr val="F6F2CE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62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83CC5D-C453-0044-B395-EE93A341C80B}"/>
              </a:ext>
            </a:extLst>
          </p:cNvPr>
          <p:cNvSpPr txBox="1"/>
          <p:nvPr/>
        </p:nvSpPr>
        <p:spPr>
          <a:xfrm>
            <a:off x="1869141" y="2409971"/>
            <a:ext cx="829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6F2CE"/>
                </a:solidFill>
                <a:latin typeface="Avenir Next" panose="020B0503020202020204" pitchFamily="34" charset="0"/>
              </a:rPr>
              <a:t>Potential next steps</a:t>
            </a:r>
            <a:endParaRPr lang="en-BE" sz="4800" b="1" dirty="0">
              <a:solidFill>
                <a:srgbClr val="F6F2CE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DAC2C-686D-8B41-B799-C8F1C54705BE}"/>
              </a:ext>
            </a:extLst>
          </p:cNvPr>
          <p:cNvSpPr/>
          <p:nvPr/>
        </p:nvSpPr>
        <p:spPr>
          <a:xfrm>
            <a:off x="-26894" y="1904347"/>
            <a:ext cx="1896035" cy="1842247"/>
          </a:xfrm>
          <a:prstGeom prst="rect">
            <a:avLst/>
          </a:prstGeom>
          <a:solidFill>
            <a:srgbClr val="17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1B6E6-7F33-B147-96A8-D52FFFE65914}"/>
              </a:ext>
            </a:extLst>
          </p:cNvPr>
          <p:cNvSpPr/>
          <p:nvPr/>
        </p:nvSpPr>
        <p:spPr>
          <a:xfrm>
            <a:off x="1761564" y="1904347"/>
            <a:ext cx="107577" cy="1842247"/>
          </a:xfrm>
          <a:prstGeom prst="rect">
            <a:avLst/>
          </a:prstGeom>
          <a:solidFill>
            <a:srgbClr val="175861"/>
          </a:solidFill>
          <a:ln w="28575"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12A777-1212-3245-86C9-2BF7CFAE90B1}"/>
              </a:ext>
            </a:extLst>
          </p:cNvPr>
          <p:cNvSpPr/>
          <p:nvPr/>
        </p:nvSpPr>
        <p:spPr>
          <a:xfrm>
            <a:off x="12192000" y="0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6A874-72BF-774E-87B2-4046DAB04305}"/>
              </a:ext>
            </a:extLst>
          </p:cNvPr>
          <p:cNvSpPr/>
          <p:nvPr/>
        </p:nvSpPr>
        <p:spPr>
          <a:xfrm>
            <a:off x="12203850" y="-10822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70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FA09B-D7A5-6E45-BB56-ACA7022C5692}"/>
              </a:ext>
            </a:extLst>
          </p:cNvPr>
          <p:cNvSpPr/>
          <p:nvPr/>
        </p:nvSpPr>
        <p:spPr>
          <a:xfrm>
            <a:off x="12192000" y="-1587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E62C01-066A-C347-8BFE-7CC70E5DB324}"/>
              </a:ext>
            </a:extLst>
          </p:cNvPr>
          <p:cNvGrpSpPr/>
          <p:nvPr/>
        </p:nvGrpSpPr>
        <p:grpSpPr>
          <a:xfrm>
            <a:off x="968375" y="3030793"/>
            <a:ext cx="9778281" cy="914400"/>
            <a:chOff x="968375" y="3030793"/>
            <a:chExt cx="9778281" cy="914400"/>
          </a:xfrm>
        </p:grpSpPr>
        <p:sp>
          <p:nvSpPr>
            <p:cNvPr id="9" name="RQ1">
              <a:extLst>
                <a:ext uri="{FF2B5EF4-FFF2-40B4-BE49-F238E27FC236}">
                  <a16:creationId xmlns:a16="http://schemas.microsoft.com/office/drawing/2014/main" id="{0ABF371F-4842-2742-958E-807565597BAE}"/>
                </a:ext>
              </a:extLst>
            </p:cNvPr>
            <p:cNvSpPr txBox="1"/>
            <p:nvPr/>
          </p:nvSpPr>
          <p:spPr>
            <a:xfrm>
              <a:off x="968375" y="3072494"/>
              <a:ext cx="8433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6F2CE"/>
                  </a:solidFill>
                  <a:latin typeface="Avenir Next Medium" panose="020B0503020202020204" pitchFamily="34" charset="0"/>
                </a:rPr>
                <a:t>Develop a reference implementation leveraging the existing set of OWASP tools</a:t>
              </a:r>
              <a:endParaRPr lang="en-BE" sz="2400" dirty="0">
                <a:solidFill>
                  <a:srgbClr val="F6F2CE"/>
                </a:solidFill>
                <a:latin typeface="Avenir Next Medium" panose="020B0503020202020204" pitchFamily="34" charset="0"/>
              </a:endParaRPr>
            </a:p>
          </p:txBody>
        </p:sp>
        <p:pic>
          <p:nvPicPr>
            <p:cNvPr id="15" name="Graphic 14" descr="Arrow circle">
              <a:extLst>
                <a:ext uri="{FF2B5EF4-FFF2-40B4-BE49-F238E27FC236}">
                  <a16:creationId xmlns:a16="http://schemas.microsoft.com/office/drawing/2014/main" id="{73793E94-A1C8-EE4B-9BEE-E283430D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32256" y="3030793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RQ1">
            <a:extLst>
              <a:ext uri="{FF2B5EF4-FFF2-40B4-BE49-F238E27FC236}">
                <a16:creationId xmlns:a16="http://schemas.microsoft.com/office/drawing/2014/main" id="{F853B3EF-6474-FD4B-A3B3-F3AB8154F676}"/>
              </a:ext>
            </a:extLst>
          </p:cNvPr>
          <p:cNvSpPr txBox="1"/>
          <p:nvPr/>
        </p:nvSpPr>
        <p:spPr>
          <a:xfrm>
            <a:off x="2079734" y="4604385"/>
            <a:ext cx="8433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6F2CE"/>
                </a:solidFill>
                <a:latin typeface="Avenir Next Medium" panose="020B0503020202020204" pitchFamily="34" charset="0"/>
              </a:rPr>
              <a:t>Combine the results of this research with research performed on the relationship between DevSecOps and compliance</a:t>
            </a:r>
            <a:endParaRPr lang="en-BE" sz="2400" dirty="0">
              <a:solidFill>
                <a:srgbClr val="F6F2CE"/>
              </a:solidFill>
              <a:latin typeface="Avenir Next Medium" panose="020B0503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B09C71-5112-0143-AFF5-709DB2D2E167}"/>
              </a:ext>
            </a:extLst>
          </p:cNvPr>
          <p:cNvGrpSpPr/>
          <p:nvPr/>
        </p:nvGrpSpPr>
        <p:grpSpPr>
          <a:xfrm>
            <a:off x="968375" y="1041701"/>
            <a:ext cx="9544718" cy="914400"/>
            <a:chOff x="968375" y="1041701"/>
            <a:chExt cx="9544718" cy="914400"/>
          </a:xfrm>
        </p:grpSpPr>
        <p:sp>
          <p:nvSpPr>
            <p:cNvPr id="7" name="RQ1">
              <a:extLst>
                <a:ext uri="{FF2B5EF4-FFF2-40B4-BE49-F238E27FC236}">
                  <a16:creationId xmlns:a16="http://schemas.microsoft.com/office/drawing/2014/main" id="{02557BAA-F06F-BA48-893B-5D600FAB7BCE}"/>
                </a:ext>
              </a:extLst>
            </p:cNvPr>
            <p:cNvSpPr txBox="1"/>
            <p:nvPr/>
          </p:nvSpPr>
          <p:spPr>
            <a:xfrm>
              <a:off x="2079734" y="1063549"/>
              <a:ext cx="843335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dirty="0">
                  <a:solidFill>
                    <a:srgbClr val="F6F2CE"/>
                  </a:solidFill>
                  <a:latin typeface="Avenir Next Medium" panose="020B0503020202020204" pitchFamily="34" charset="0"/>
                </a:rPr>
                <a:t>Develop a periodic table of the DevSecOps tooling landscape</a:t>
              </a:r>
              <a:endParaRPr lang="en-BE" sz="2600" dirty="0">
                <a:solidFill>
                  <a:srgbClr val="F6F2CE"/>
                </a:solidFill>
                <a:latin typeface="Avenir Next Medium" panose="020B0503020202020204" pitchFamily="34" charset="0"/>
              </a:endParaRPr>
            </a:p>
          </p:txBody>
        </p:sp>
        <p:pic>
          <p:nvPicPr>
            <p:cNvPr id="2" name="Graphic 2" descr="Person with idea">
              <a:extLst>
                <a:ext uri="{FF2B5EF4-FFF2-40B4-BE49-F238E27FC236}">
                  <a16:creationId xmlns:a16="http://schemas.microsoft.com/office/drawing/2014/main" id="{34A87349-541A-C944-B3CC-F242FB07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8375" y="1041701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Graphic 7" descr="Flask">
            <a:extLst>
              <a:ext uri="{FF2B5EF4-FFF2-40B4-BE49-F238E27FC236}">
                <a16:creationId xmlns:a16="http://schemas.microsoft.com/office/drawing/2014/main" id="{78907A10-DC97-7B48-A14C-2DB277C29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375" y="47473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15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FA09B-D7A5-6E45-BB56-ACA7022C5692}"/>
              </a:ext>
            </a:extLst>
          </p:cNvPr>
          <p:cNvSpPr/>
          <p:nvPr/>
        </p:nvSpPr>
        <p:spPr>
          <a:xfrm>
            <a:off x="12192000" y="-1587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sp>
        <p:nvSpPr>
          <p:cNvPr id="9" name="RQ1">
            <a:extLst>
              <a:ext uri="{FF2B5EF4-FFF2-40B4-BE49-F238E27FC236}">
                <a16:creationId xmlns:a16="http://schemas.microsoft.com/office/drawing/2014/main" id="{0ABF371F-4842-2742-958E-807565597BAE}"/>
              </a:ext>
            </a:extLst>
          </p:cNvPr>
          <p:cNvSpPr txBox="1"/>
          <p:nvPr/>
        </p:nvSpPr>
        <p:spPr>
          <a:xfrm>
            <a:off x="1599440" y="4077046"/>
            <a:ext cx="8433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6F2CE"/>
                </a:solidFill>
                <a:latin typeface="Avenir Next Medium" panose="020B0503020202020204" pitchFamily="34" charset="0"/>
              </a:rPr>
              <a:t>Executive Master in IT Risk &amp; Cyber Security Management @ Antwerp Management School</a:t>
            </a:r>
            <a:endParaRPr lang="en-BE" sz="2400" dirty="0">
              <a:solidFill>
                <a:srgbClr val="F6F2CE"/>
              </a:solidFill>
              <a:latin typeface="Avenir Next Medium" panose="020B0503020202020204" pitchFamily="34" charset="0"/>
            </a:endParaRPr>
          </a:p>
        </p:txBody>
      </p:sp>
      <p:sp>
        <p:nvSpPr>
          <p:cNvPr id="7" name="RQ1">
            <a:extLst>
              <a:ext uri="{FF2B5EF4-FFF2-40B4-BE49-F238E27FC236}">
                <a16:creationId xmlns:a16="http://schemas.microsoft.com/office/drawing/2014/main" id="{02557BAA-F06F-BA48-893B-5D600FAB7BCE}"/>
              </a:ext>
            </a:extLst>
          </p:cNvPr>
          <p:cNvSpPr txBox="1"/>
          <p:nvPr/>
        </p:nvSpPr>
        <p:spPr>
          <a:xfrm>
            <a:off x="2710799" y="2268155"/>
            <a:ext cx="84333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6F2CE"/>
                </a:solidFill>
                <a:latin typeface="Avenir Next Medium" panose="020B0503020202020204" pitchFamily="34" charset="0"/>
              </a:rPr>
              <a:t>https://www.lean-security.org</a:t>
            </a:r>
            <a:endParaRPr lang="en-BE" sz="2600" dirty="0">
              <a:solidFill>
                <a:srgbClr val="F6F2CE"/>
              </a:solidFill>
              <a:latin typeface="Avenir Next Medium" panose="020B0503020202020204" pitchFamily="34" charset="0"/>
            </a:endParaRPr>
          </a:p>
        </p:txBody>
      </p:sp>
      <p:pic>
        <p:nvPicPr>
          <p:cNvPr id="8" name="Graphic 7" descr="Internet">
            <a:extLst>
              <a:ext uri="{FF2B5EF4-FFF2-40B4-BE49-F238E27FC236}">
                <a16:creationId xmlns:a16="http://schemas.microsoft.com/office/drawing/2014/main" id="{838012A2-A874-0949-99AA-163182233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9440" y="2057177"/>
            <a:ext cx="914400" cy="914400"/>
          </a:xfrm>
          <a:prstGeom prst="rect">
            <a:avLst/>
          </a:prstGeom>
        </p:spPr>
      </p:pic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31D50164-F84C-DC47-AF06-DAA9B780B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6332" y="39747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42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83CC5D-C453-0044-B395-EE93A341C80B}"/>
              </a:ext>
            </a:extLst>
          </p:cNvPr>
          <p:cNvSpPr txBox="1"/>
          <p:nvPr/>
        </p:nvSpPr>
        <p:spPr>
          <a:xfrm>
            <a:off x="1869141" y="2409971"/>
            <a:ext cx="648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800" b="1" dirty="0">
                <a:solidFill>
                  <a:srgbClr val="F6F2CE"/>
                </a:solidFill>
                <a:latin typeface="Avenir Next" panose="020B0503020202020204" pitchFamily="34" charset="0"/>
              </a:rPr>
              <a:t>Motivation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DAC2C-686D-8B41-B799-C8F1C54705BE}"/>
              </a:ext>
            </a:extLst>
          </p:cNvPr>
          <p:cNvSpPr/>
          <p:nvPr/>
        </p:nvSpPr>
        <p:spPr>
          <a:xfrm>
            <a:off x="-26894" y="1904347"/>
            <a:ext cx="1896035" cy="1842247"/>
          </a:xfrm>
          <a:prstGeom prst="rect">
            <a:avLst/>
          </a:prstGeom>
          <a:solidFill>
            <a:srgbClr val="17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1B6E6-7F33-B147-96A8-D52FFFE65914}"/>
              </a:ext>
            </a:extLst>
          </p:cNvPr>
          <p:cNvSpPr/>
          <p:nvPr/>
        </p:nvSpPr>
        <p:spPr>
          <a:xfrm>
            <a:off x="1761564" y="1904347"/>
            <a:ext cx="107577" cy="1842247"/>
          </a:xfrm>
          <a:prstGeom prst="rect">
            <a:avLst/>
          </a:prstGeom>
          <a:solidFill>
            <a:srgbClr val="175861"/>
          </a:solidFill>
          <a:ln w="28575"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C44958-F41B-6546-B697-C3B43FED69E3}"/>
              </a:ext>
            </a:extLst>
          </p:cNvPr>
          <p:cNvSpPr/>
          <p:nvPr/>
        </p:nvSpPr>
        <p:spPr>
          <a:xfrm>
            <a:off x="12203850" y="-10822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12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FA09B-D7A5-6E45-BB56-ACA7022C5692}"/>
              </a:ext>
            </a:extLst>
          </p:cNvPr>
          <p:cNvSpPr/>
          <p:nvPr/>
        </p:nvSpPr>
        <p:spPr>
          <a:xfrm>
            <a:off x="12192000" y="-1587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pic>
        <p:nvPicPr>
          <p:cNvPr id="6" name="Graphic 5" descr="Question mark">
            <a:extLst>
              <a:ext uri="{FF2B5EF4-FFF2-40B4-BE49-F238E27FC236}">
                <a16:creationId xmlns:a16="http://schemas.microsoft.com/office/drawing/2014/main" id="{2C68DCF4-B246-5548-B525-6BACD0BEE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9504" y="2702284"/>
            <a:ext cx="1450258" cy="1450258"/>
          </a:xfrm>
          <a:prstGeom prst="rect">
            <a:avLst/>
          </a:prstGeom>
        </p:spPr>
      </p:pic>
      <p:pic>
        <p:nvPicPr>
          <p:cNvPr id="10" name="Graphic 9" descr="Thought bubble">
            <a:extLst>
              <a:ext uri="{FF2B5EF4-FFF2-40B4-BE49-F238E27FC236}">
                <a16:creationId xmlns:a16="http://schemas.microsoft.com/office/drawing/2014/main" id="{EEAB4148-654F-DC41-896E-6E0378B2C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3755" y="2720362"/>
            <a:ext cx="1450258" cy="14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486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6CD3-9763-4C41-84F2-77AD6A4640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9FA69-7B75-AC40-A824-39E002AE10A5}"/>
              </a:ext>
            </a:extLst>
          </p:cNvPr>
          <p:cNvSpPr/>
          <p:nvPr/>
        </p:nvSpPr>
        <p:spPr>
          <a:xfrm>
            <a:off x="12203850" y="-10822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558BA-AB38-D847-883E-53293157EA30}"/>
              </a:ext>
            </a:extLst>
          </p:cNvPr>
          <p:cNvSpPr txBox="1">
            <a:spLocks/>
          </p:cNvSpPr>
          <p:nvPr/>
        </p:nvSpPr>
        <p:spPr>
          <a:xfrm>
            <a:off x="8829162" y="5962918"/>
            <a:ext cx="3362838" cy="90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BE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Research performed under the guidance of:</a:t>
            </a:r>
          </a:p>
        </p:txBody>
      </p:sp>
      <p:pic>
        <p:nvPicPr>
          <p:cNvPr id="9" name="Picture 8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05E1AEF5-10BD-C949-BF87-EC232A2E7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314" y="6318794"/>
            <a:ext cx="2032705" cy="37142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2FB293FF-57EF-1745-AB38-E4EDD23E4A6F}"/>
              </a:ext>
            </a:extLst>
          </p:cNvPr>
          <p:cNvSpPr txBox="1">
            <a:spLocks/>
          </p:cNvSpPr>
          <p:nvPr/>
        </p:nvSpPr>
        <p:spPr>
          <a:xfrm>
            <a:off x="249730" y="5735635"/>
            <a:ext cx="3362838" cy="1134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BE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Dennis Verslegers</a:t>
            </a:r>
            <a:br>
              <a:rPr lang="en-BE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BE" sz="12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Strategic Advisor Application Security</a:t>
            </a:r>
          </a:p>
          <a:p>
            <a:pPr algn="l"/>
            <a:r>
              <a:rPr lang="en-BE" sz="1200" dirty="0">
                <a:solidFill>
                  <a:srgbClr val="FF6F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Orange CyberDefense</a:t>
            </a:r>
          </a:p>
        </p:txBody>
      </p:sp>
    </p:spTree>
    <p:extLst>
      <p:ext uri="{BB962C8B-B14F-4D97-AF65-F5344CB8AC3E}">
        <p14:creationId xmlns:p14="http://schemas.microsoft.com/office/powerpoint/2010/main" val="2564404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7FA09B-D7A5-6E45-BB56-ACA7022C5692}"/>
              </a:ext>
            </a:extLst>
          </p:cNvPr>
          <p:cNvSpPr/>
          <p:nvPr/>
        </p:nvSpPr>
        <p:spPr>
          <a:xfrm>
            <a:off x="12192000" y="-1587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E62C01-066A-C347-8BFE-7CC70E5DB324}"/>
              </a:ext>
            </a:extLst>
          </p:cNvPr>
          <p:cNvGrpSpPr/>
          <p:nvPr/>
        </p:nvGrpSpPr>
        <p:grpSpPr>
          <a:xfrm>
            <a:off x="968375" y="2887828"/>
            <a:ext cx="9778281" cy="1200329"/>
            <a:chOff x="968375" y="2887828"/>
            <a:chExt cx="9778281" cy="1200329"/>
          </a:xfrm>
        </p:grpSpPr>
        <p:sp>
          <p:nvSpPr>
            <p:cNvPr id="9" name="RQ1">
              <a:extLst>
                <a:ext uri="{FF2B5EF4-FFF2-40B4-BE49-F238E27FC236}">
                  <a16:creationId xmlns:a16="http://schemas.microsoft.com/office/drawing/2014/main" id="{0ABF371F-4842-2742-958E-807565597BAE}"/>
                </a:ext>
              </a:extLst>
            </p:cNvPr>
            <p:cNvSpPr txBox="1"/>
            <p:nvPr/>
          </p:nvSpPr>
          <p:spPr>
            <a:xfrm>
              <a:off x="968375" y="2887828"/>
              <a:ext cx="84333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6F2CE"/>
                  </a:solidFill>
                  <a:latin typeface="Avenir Next Medium" panose="020B0503020202020204" pitchFamily="34" charset="0"/>
                </a:rPr>
                <a:t>Approaches based on iterations over small units of work promoting fast feedback and room for experimentation is the best approach to build complex systems</a:t>
              </a:r>
              <a:endParaRPr lang="en-BE" sz="2400" dirty="0">
                <a:solidFill>
                  <a:srgbClr val="F6F2CE"/>
                </a:solidFill>
                <a:latin typeface="Avenir Next Medium" panose="020B0503020202020204" pitchFamily="34" charset="0"/>
              </a:endParaRPr>
            </a:p>
          </p:txBody>
        </p:sp>
        <p:pic>
          <p:nvPicPr>
            <p:cNvPr id="15" name="Graphic 14" descr="Arrow circle">
              <a:extLst>
                <a:ext uri="{FF2B5EF4-FFF2-40B4-BE49-F238E27FC236}">
                  <a16:creationId xmlns:a16="http://schemas.microsoft.com/office/drawing/2014/main" id="{73793E94-A1C8-EE4B-9BEE-E283430D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32256" y="3030793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BB784CC-0314-1C41-BF53-4553C3613727}"/>
              </a:ext>
            </a:extLst>
          </p:cNvPr>
          <p:cNvGrpSpPr/>
          <p:nvPr/>
        </p:nvGrpSpPr>
        <p:grpSpPr>
          <a:xfrm>
            <a:off x="968375" y="1041701"/>
            <a:ext cx="9544718" cy="914400"/>
            <a:chOff x="968375" y="1041701"/>
            <a:chExt cx="9544718" cy="914400"/>
          </a:xfrm>
        </p:grpSpPr>
        <p:sp>
          <p:nvSpPr>
            <p:cNvPr id="7" name="RQ1">
              <a:extLst>
                <a:ext uri="{FF2B5EF4-FFF2-40B4-BE49-F238E27FC236}">
                  <a16:creationId xmlns:a16="http://schemas.microsoft.com/office/drawing/2014/main" id="{02557BAA-F06F-BA48-893B-5D600FAB7BCE}"/>
                </a:ext>
              </a:extLst>
            </p:cNvPr>
            <p:cNvSpPr txBox="1"/>
            <p:nvPr/>
          </p:nvSpPr>
          <p:spPr>
            <a:xfrm>
              <a:off x="2079734" y="1252679"/>
              <a:ext cx="84333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00" dirty="0">
                  <a:solidFill>
                    <a:srgbClr val="F6F2CE"/>
                  </a:solidFill>
                  <a:latin typeface="Avenir Next Medium" panose="020B0503020202020204" pitchFamily="34" charset="0"/>
                </a:rPr>
                <a:t>Security is too often treated as an afterthought</a:t>
              </a:r>
              <a:endParaRPr lang="en-BE" sz="2600" dirty="0">
                <a:solidFill>
                  <a:srgbClr val="F6F2CE"/>
                </a:solidFill>
                <a:latin typeface="Avenir Next Medium" panose="020B0503020202020204" pitchFamily="34" charset="0"/>
              </a:endParaRPr>
            </a:p>
          </p:txBody>
        </p:sp>
        <p:pic>
          <p:nvPicPr>
            <p:cNvPr id="2" name="Graphic 2" descr="Person with idea">
              <a:extLst>
                <a:ext uri="{FF2B5EF4-FFF2-40B4-BE49-F238E27FC236}">
                  <a16:creationId xmlns:a16="http://schemas.microsoft.com/office/drawing/2014/main" id="{34A87349-541A-C944-B3CC-F242FB07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8375" y="1041701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55DFC7-6A2E-D64B-8DF8-80AB83384819}"/>
              </a:ext>
            </a:extLst>
          </p:cNvPr>
          <p:cNvGrpSpPr/>
          <p:nvPr/>
        </p:nvGrpSpPr>
        <p:grpSpPr>
          <a:xfrm>
            <a:off x="968375" y="4562683"/>
            <a:ext cx="9544718" cy="914400"/>
            <a:chOff x="968375" y="4562683"/>
            <a:chExt cx="9544718" cy="914400"/>
          </a:xfrm>
        </p:grpSpPr>
        <p:sp>
          <p:nvSpPr>
            <p:cNvPr id="14" name="RQ1">
              <a:extLst>
                <a:ext uri="{FF2B5EF4-FFF2-40B4-BE49-F238E27FC236}">
                  <a16:creationId xmlns:a16="http://schemas.microsoft.com/office/drawing/2014/main" id="{F853B3EF-6474-FD4B-A3B3-F3AB8154F676}"/>
                </a:ext>
              </a:extLst>
            </p:cNvPr>
            <p:cNvSpPr txBox="1"/>
            <p:nvPr/>
          </p:nvSpPr>
          <p:spPr>
            <a:xfrm>
              <a:off x="2079734" y="4604385"/>
              <a:ext cx="8433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rgbClr val="F6F2CE"/>
                  </a:solidFill>
                  <a:latin typeface="Avenir Next Medium" panose="020B0503020202020204" pitchFamily="34" charset="0"/>
                </a:rPr>
                <a:t>Which security activities are relevant to DevSecOps and how do we approach them (differently)?</a:t>
              </a:r>
              <a:endParaRPr lang="en-BE" sz="2400" dirty="0">
                <a:solidFill>
                  <a:srgbClr val="F6F2CE"/>
                </a:solidFill>
                <a:latin typeface="Avenir Next Medium" panose="020B0503020202020204" pitchFamily="34" charset="0"/>
              </a:endParaRPr>
            </a:p>
          </p:txBody>
        </p:sp>
        <p:pic>
          <p:nvPicPr>
            <p:cNvPr id="5" name="Graphic 7" descr="Flask">
              <a:extLst>
                <a:ext uri="{FF2B5EF4-FFF2-40B4-BE49-F238E27FC236}">
                  <a16:creationId xmlns:a16="http://schemas.microsoft.com/office/drawing/2014/main" id="{78907A10-DC97-7B48-A14C-2DB277C29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8375" y="456268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126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83CC5D-C453-0044-B395-EE93A341C80B}"/>
              </a:ext>
            </a:extLst>
          </p:cNvPr>
          <p:cNvSpPr txBox="1"/>
          <p:nvPr/>
        </p:nvSpPr>
        <p:spPr>
          <a:xfrm>
            <a:off x="1869141" y="2409971"/>
            <a:ext cx="6481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800" b="1" dirty="0">
                <a:solidFill>
                  <a:srgbClr val="F6F2CE"/>
                </a:solidFill>
                <a:latin typeface="Avenir Next" panose="020B0503020202020204" pitchFamily="34" charset="0"/>
              </a:rPr>
              <a:t>Problem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DAC2C-686D-8B41-B799-C8F1C54705BE}"/>
              </a:ext>
            </a:extLst>
          </p:cNvPr>
          <p:cNvSpPr/>
          <p:nvPr/>
        </p:nvSpPr>
        <p:spPr>
          <a:xfrm>
            <a:off x="-26894" y="1904347"/>
            <a:ext cx="1896035" cy="1842247"/>
          </a:xfrm>
          <a:prstGeom prst="rect">
            <a:avLst/>
          </a:prstGeom>
          <a:solidFill>
            <a:srgbClr val="17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1B6E6-7F33-B147-96A8-D52FFFE65914}"/>
              </a:ext>
            </a:extLst>
          </p:cNvPr>
          <p:cNvSpPr/>
          <p:nvPr/>
        </p:nvSpPr>
        <p:spPr>
          <a:xfrm>
            <a:off x="1761564" y="1904347"/>
            <a:ext cx="107577" cy="1842247"/>
          </a:xfrm>
          <a:prstGeom prst="rect">
            <a:avLst/>
          </a:prstGeom>
          <a:solidFill>
            <a:srgbClr val="175861"/>
          </a:solidFill>
          <a:ln w="28575"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C7AE2-7FAF-C243-92EE-0BC0CF550C66}"/>
              </a:ext>
            </a:extLst>
          </p:cNvPr>
          <p:cNvSpPr/>
          <p:nvPr/>
        </p:nvSpPr>
        <p:spPr>
          <a:xfrm>
            <a:off x="12203850" y="-10822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1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roblem Statement">
            <a:extLst>
              <a:ext uri="{FF2B5EF4-FFF2-40B4-BE49-F238E27FC236}">
                <a16:creationId xmlns:a16="http://schemas.microsoft.com/office/drawing/2014/main" id="{3B96F974-9120-AB40-A3B4-677CE10C15A2}"/>
              </a:ext>
            </a:extLst>
          </p:cNvPr>
          <p:cNvSpPr txBox="1"/>
          <p:nvPr/>
        </p:nvSpPr>
        <p:spPr>
          <a:xfrm>
            <a:off x="9341620" y="3013501"/>
            <a:ext cx="2643739" cy="830997"/>
          </a:xfrm>
          <a:prstGeom prst="rect">
            <a:avLst/>
          </a:prstGeom>
          <a:noFill/>
          <a:ln>
            <a:solidFill>
              <a:srgbClr val="F6F2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 sz="1600" dirty="0">
                <a:solidFill>
                  <a:srgbClr val="F3CA47"/>
                </a:solidFill>
                <a:latin typeface="Avenir Next Medium" panose="020B0503020202020204" pitchFamily="34" charset="0"/>
              </a:rPr>
              <a:t>Integrate security assurance in DevOps without increasing delay</a:t>
            </a:r>
          </a:p>
        </p:txBody>
      </p:sp>
      <p:cxnSp>
        <p:nvCxnSpPr>
          <p:cNvPr id="7" name="Main axe">
            <a:extLst>
              <a:ext uri="{FF2B5EF4-FFF2-40B4-BE49-F238E27FC236}">
                <a16:creationId xmlns:a16="http://schemas.microsoft.com/office/drawing/2014/main" id="{408E03CF-55B4-AF43-8687-C7686D593C83}"/>
              </a:ext>
            </a:extLst>
          </p:cNvPr>
          <p:cNvCxnSpPr>
            <a:cxnSpLocks/>
          </p:cNvCxnSpPr>
          <p:nvPr/>
        </p:nvCxnSpPr>
        <p:spPr>
          <a:xfrm>
            <a:off x="269507" y="3429000"/>
            <a:ext cx="9009247" cy="0"/>
          </a:xfrm>
          <a:prstGeom prst="straightConnector1">
            <a:avLst/>
          </a:prstGeom>
          <a:ln w="53975">
            <a:solidFill>
              <a:srgbClr val="F3CA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DevOps drivers">
            <a:extLst>
              <a:ext uri="{FF2B5EF4-FFF2-40B4-BE49-F238E27FC236}">
                <a16:creationId xmlns:a16="http://schemas.microsoft.com/office/drawing/2014/main" id="{0DB10F59-AD5D-074C-BA3B-517DFD832942}"/>
              </a:ext>
            </a:extLst>
          </p:cNvPr>
          <p:cNvGrpSpPr/>
          <p:nvPr/>
        </p:nvGrpSpPr>
        <p:grpSpPr>
          <a:xfrm>
            <a:off x="818147" y="3840907"/>
            <a:ext cx="4121023" cy="1607498"/>
            <a:chOff x="818147" y="3840907"/>
            <a:chExt cx="4121023" cy="160749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BC27B8-1674-784D-B464-DC4288CD72B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59170" y="4516328"/>
              <a:ext cx="2880000" cy="0"/>
            </a:xfrm>
            <a:prstGeom prst="straightConnector1">
              <a:avLst/>
            </a:prstGeom>
            <a:ln w="53975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6B1ED8-302B-6844-B893-F3754FE6FFE4}"/>
                </a:ext>
              </a:extLst>
            </p:cNvPr>
            <p:cNvSpPr txBox="1"/>
            <p:nvPr/>
          </p:nvSpPr>
          <p:spPr>
            <a:xfrm>
              <a:off x="834555" y="4717425"/>
              <a:ext cx="2143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Culture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B863E46-9FEC-B64E-9099-460E649F278F}"/>
                </a:ext>
              </a:extLst>
            </p:cNvPr>
            <p:cNvCxnSpPr>
              <a:cxnSpLocks/>
            </p:cNvCxnSpPr>
            <p:nvPr/>
          </p:nvCxnSpPr>
          <p:spPr>
            <a:xfrm>
              <a:off x="834555" y="4696310"/>
              <a:ext cx="2312906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C5779FF-5A4A-1641-A7FF-F8EB3260C7FF}"/>
                </a:ext>
              </a:extLst>
            </p:cNvPr>
            <p:cNvSpPr txBox="1"/>
            <p:nvPr/>
          </p:nvSpPr>
          <p:spPr>
            <a:xfrm>
              <a:off x="834555" y="4298300"/>
              <a:ext cx="2415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Automation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E605736-6CE1-5641-941C-B203E6E61FA9}"/>
                </a:ext>
              </a:extLst>
            </p:cNvPr>
            <p:cNvCxnSpPr>
              <a:cxnSpLocks/>
            </p:cNvCxnSpPr>
            <p:nvPr/>
          </p:nvCxnSpPr>
          <p:spPr>
            <a:xfrm>
              <a:off x="834555" y="4270062"/>
              <a:ext cx="2765293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CC6E733-5D32-014D-9029-90531C10DEF2}"/>
                </a:ext>
              </a:extLst>
            </p:cNvPr>
            <p:cNvSpPr txBox="1"/>
            <p:nvPr/>
          </p:nvSpPr>
          <p:spPr>
            <a:xfrm>
              <a:off x="834555" y="3866228"/>
              <a:ext cx="3007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Measurement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818B88D-F37F-E448-B665-578DF0F3A4CD}"/>
                </a:ext>
              </a:extLst>
            </p:cNvPr>
            <p:cNvCxnSpPr>
              <a:cxnSpLocks/>
            </p:cNvCxnSpPr>
            <p:nvPr/>
          </p:nvCxnSpPr>
          <p:spPr>
            <a:xfrm>
              <a:off x="818147" y="3840907"/>
              <a:ext cx="3242708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E741BDE-B3A7-DC48-A9B4-3E373765FB40}"/>
                </a:ext>
              </a:extLst>
            </p:cNvPr>
            <p:cNvSpPr txBox="1"/>
            <p:nvPr/>
          </p:nvSpPr>
          <p:spPr>
            <a:xfrm>
              <a:off x="818147" y="5140628"/>
              <a:ext cx="17555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Sharing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22B4467-F414-4D42-A5BC-78C4088DB830}"/>
                </a:ext>
              </a:extLst>
            </p:cNvPr>
            <p:cNvCxnSpPr>
              <a:cxnSpLocks/>
            </p:cNvCxnSpPr>
            <p:nvPr/>
          </p:nvCxnSpPr>
          <p:spPr>
            <a:xfrm>
              <a:off x="848793" y="5119513"/>
              <a:ext cx="1894262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Obstacle drivers">
            <a:extLst>
              <a:ext uri="{FF2B5EF4-FFF2-40B4-BE49-F238E27FC236}">
                <a16:creationId xmlns:a16="http://schemas.microsoft.com/office/drawing/2014/main" id="{BC70DAB7-0E20-B24B-BAD8-9DEBB9DDECEC}"/>
              </a:ext>
            </a:extLst>
          </p:cNvPr>
          <p:cNvGrpSpPr/>
          <p:nvPr/>
        </p:nvGrpSpPr>
        <p:grpSpPr>
          <a:xfrm>
            <a:off x="4547936" y="901673"/>
            <a:ext cx="3468902" cy="2880000"/>
            <a:chOff x="4547936" y="901673"/>
            <a:chExt cx="3468902" cy="28800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3EB6B4-B702-5747-AEC8-1C79A0D63EA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146424" y="2341673"/>
              <a:ext cx="2880000" cy="0"/>
            </a:xfrm>
            <a:prstGeom prst="straightConnector1">
              <a:avLst/>
            </a:prstGeom>
            <a:ln w="53975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BE27978-F28B-6743-BB13-4ABC262E637E}"/>
                </a:ext>
              </a:extLst>
            </p:cNvPr>
            <p:cNvSpPr txBox="1"/>
            <p:nvPr/>
          </p:nvSpPr>
          <p:spPr>
            <a:xfrm>
              <a:off x="4547936" y="1648146"/>
              <a:ext cx="2303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Increasing regulatory compliance requirements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CC63BE5-113F-804F-9C04-303BDE284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8188" y="2163736"/>
              <a:ext cx="2702008" cy="7629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7D1096A-DF55-FB40-9027-18476F079346}"/>
                </a:ext>
              </a:extLst>
            </p:cNvPr>
            <p:cNvSpPr txBox="1"/>
            <p:nvPr/>
          </p:nvSpPr>
          <p:spPr>
            <a:xfrm>
              <a:off x="4548188" y="2358089"/>
              <a:ext cx="30077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Potential impact of breaches on market value and reputation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4ADB4A6-1776-194F-AEC4-BB12B129B143}"/>
                </a:ext>
              </a:extLst>
            </p:cNvPr>
            <p:cNvCxnSpPr>
              <a:cxnSpLocks/>
            </p:cNvCxnSpPr>
            <p:nvPr/>
          </p:nvCxnSpPr>
          <p:spPr>
            <a:xfrm>
              <a:off x="4548188" y="2865299"/>
              <a:ext cx="3468650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Obstacle">
            <a:extLst>
              <a:ext uri="{FF2B5EF4-FFF2-40B4-BE49-F238E27FC236}">
                <a16:creationId xmlns:a16="http://schemas.microsoft.com/office/drawing/2014/main" id="{62561D3D-9006-674F-BD40-CAD42A761D13}"/>
              </a:ext>
            </a:extLst>
          </p:cNvPr>
          <p:cNvGrpSpPr/>
          <p:nvPr/>
        </p:nvGrpSpPr>
        <p:grpSpPr>
          <a:xfrm>
            <a:off x="4763453" y="411729"/>
            <a:ext cx="3806114" cy="1169550"/>
            <a:chOff x="4763453" y="411729"/>
            <a:chExt cx="3806114" cy="116955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DCE742-C935-5744-88B1-03E179DCF5F2}"/>
                </a:ext>
              </a:extLst>
            </p:cNvPr>
            <p:cNvSpPr txBox="1"/>
            <p:nvPr/>
          </p:nvSpPr>
          <p:spPr>
            <a:xfrm>
              <a:off x="4763453" y="411729"/>
              <a:ext cx="3609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3CA47"/>
                  </a:solidFill>
                  <a:latin typeface="Avenir Next Medium" panose="020B0503020202020204" pitchFamily="34" charset="0"/>
                </a:rPr>
                <a:t>Security is seen as an obstacle for DevOps adoption</a:t>
              </a:r>
            </a:p>
          </p:txBody>
        </p:sp>
        <p:sp>
          <p:nvSpPr>
            <p:cNvPr id="43" name="Reference">
              <a:extLst>
                <a:ext uri="{FF2B5EF4-FFF2-40B4-BE49-F238E27FC236}">
                  <a16:creationId xmlns:a16="http://schemas.microsoft.com/office/drawing/2014/main" id="{4ACBAC8B-7DBF-3E4F-AC2B-20AB675E5FE3}"/>
                </a:ext>
              </a:extLst>
            </p:cNvPr>
            <p:cNvSpPr txBox="1"/>
            <p:nvPr/>
          </p:nvSpPr>
          <p:spPr>
            <a:xfrm>
              <a:off x="7063903" y="996504"/>
              <a:ext cx="15056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Mohan, Othmane, 2016</a:t>
              </a:r>
              <a:b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</a:br>
              <a: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Tashi, 2009</a:t>
              </a:r>
              <a:b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</a:br>
              <a: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Goel, Shawky, 2009</a:t>
              </a:r>
              <a:b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</a:br>
              <a: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Sinanaj, Muntermann, 2015</a:t>
              </a:r>
              <a:endParaRPr lang="en-BE" sz="8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3" name="Detering delays drivers">
            <a:extLst>
              <a:ext uri="{FF2B5EF4-FFF2-40B4-BE49-F238E27FC236}">
                <a16:creationId xmlns:a16="http://schemas.microsoft.com/office/drawing/2014/main" id="{FB59D90F-FE2D-F04D-9BFF-82ED849E60BD}"/>
              </a:ext>
            </a:extLst>
          </p:cNvPr>
          <p:cNvGrpSpPr/>
          <p:nvPr/>
        </p:nvGrpSpPr>
        <p:grpSpPr>
          <a:xfrm>
            <a:off x="818147" y="901672"/>
            <a:ext cx="3242708" cy="2880000"/>
            <a:chOff x="818147" y="901672"/>
            <a:chExt cx="3242708" cy="28800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E071C4-9716-7949-8F16-EF9CFB365F59}"/>
                </a:ext>
              </a:extLst>
            </p:cNvPr>
            <p:cNvSpPr txBox="1"/>
            <p:nvPr/>
          </p:nvSpPr>
          <p:spPr>
            <a:xfrm>
              <a:off x="818147" y="1648146"/>
              <a:ext cx="19250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R</a:t>
              </a:r>
              <a:r>
                <a:rPr lang="en-BE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elies on experts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DDC1DA1-AEC3-9446-B6FE-BE1CADC74A30}"/>
                </a:ext>
              </a:extLst>
            </p:cNvPr>
            <p:cNvCxnSpPr>
              <a:cxnSpLocks/>
            </p:cNvCxnSpPr>
            <p:nvPr/>
          </p:nvCxnSpPr>
          <p:spPr>
            <a:xfrm>
              <a:off x="818147" y="1955923"/>
              <a:ext cx="2160000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DB62056-E499-B84A-98A1-C6A9BF204E06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059170" y="2341672"/>
              <a:ext cx="2880000" cy="0"/>
            </a:xfrm>
            <a:prstGeom prst="straightConnector1">
              <a:avLst/>
            </a:prstGeom>
            <a:ln w="53975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A5A24D-6833-ED41-AF28-672B2672A0D3}"/>
                </a:ext>
              </a:extLst>
            </p:cNvPr>
            <p:cNvSpPr txBox="1"/>
            <p:nvPr/>
          </p:nvSpPr>
          <p:spPr>
            <a:xfrm>
              <a:off x="818147" y="2187784"/>
              <a:ext cx="2415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Documentation driven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9191D04-1438-7948-97D4-AE33DA3994B4}"/>
                </a:ext>
              </a:extLst>
            </p:cNvPr>
            <p:cNvCxnSpPr>
              <a:cxnSpLocks/>
            </p:cNvCxnSpPr>
            <p:nvPr/>
          </p:nvCxnSpPr>
          <p:spPr>
            <a:xfrm>
              <a:off x="818147" y="2495561"/>
              <a:ext cx="2650889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3B591F3-FE21-1346-B664-55E893529F02}"/>
                </a:ext>
              </a:extLst>
            </p:cNvPr>
            <p:cNvSpPr txBox="1"/>
            <p:nvPr/>
          </p:nvSpPr>
          <p:spPr>
            <a:xfrm>
              <a:off x="818147" y="2727421"/>
              <a:ext cx="3007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Performed on finished product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9FCFB56-B684-824D-BD58-3DBFE0CC325D}"/>
                </a:ext>
              </a:extLst>
            </p:cNvPr>
            <p:cNvCxnSpPr>
              <a:cxnSpLocks/>
            </p:cNvCxnSpPr>
            <p:nvPr/>
          </p:nvCxnSpPr>
          <p:spPr>
            <a:xfrm>
              <a:off x="818147" y="3035198"/>
              <a:ext cx="3242708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Detering delays">
            <a:extLst>
              <a:ext uri="{FF2B5EF4-FFF2-40B4-BE49-F238E27FC236}">
                <a16:creationId xmlns:a16="http://schemas.microsoft.com/office/drawing/2014/main" id="{1582FBCF-CFC5-CC49-ABD1-37C497282451}"/>
              </a:ext>
            </a:extLst>
          </p:cNvPr>
          <p:cNvGrpSpPr/>
          <p:nvPr/>
        </p:nvGrpSpPr>
        <p:grpSpPr>
          <a:xfrm>
            <a:off x="676199" y="92463"/>
            <a:ext cx="3699068" cy="1313377"/>
            <a:chOff x="676199" y="92463"/>
            <a:chExt cx="3699068" cy="1313377"/>
          </a:xfrm>
        </p:grpSpPr>
        <p:sp>
          <p:nvSpPr>
            <p:cNvPr id="5" name="Statement">
              <a:extLst>
                <a:ext uri="{FF2B5EF4-FFF2-40B4-BE49-F238E27FC236}">
                  <a16:creationId xmlns:a16="http://schemas.microsoft.com/office/drawing/2014/main" id="{9E9928CF-FB5B-6348-8AA3-AD63C10CBB89}"/>
                </a:ext>
              </a:extLst>
            </p:cNvPr>
            <p:cNvSpPr txBox="1"/>
            <p:nvPr/>
          </p:nvSpPr>
          <p:spPr>
            <a:xfrm>
              <a:off x="676199" y="92463"/>
              <a:ext cx="36094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3CA47"/>
                  </a:solidFill>
                  <a:latin typeface="Avenir Next Medium" panose="020B0503020202020204" pitchFamily="34" charset="0"/>
                </a:rPr>
                <a:t>Convential sequential security activities create detering delays between critically short iterations and inflate development budgets</a:t>
              </a:r>
            </a:p>
          </p:txBody>
        </p:sp>
        <p:sp>
          <p:nvSpPr>
            <p:cNvPr id="39" name="Reference">
              <a:extLst>
                <a:ext uri="{FF2B5EF4-FFF2-40B4-BE49-F238E27FC236}">
                  <a16:creationId xmlns:a16="http://schemas.microsoft.com/office/drawing/2014/main" id="{64F88805-82DC-B84F-A3FA-6F278535D204}"/>
                </a:ext>
              </a:extLst>
            </p:cNvPr>
            <p:cNvSpPr txBox="1"/>
            <p:nvPr/>
          </p:nvSpPr>
          <p:spPr>
            <a:xfrm>
              <a:off x="2978147" y="1190396"/>
              <a:ext cx="13971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Beznosov, Kruchten, 2004</a:t>
              </a:r>
              <a:endParaRPr lang="en-BE" sz="8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12" name="Automation drivers">
            <a:extLst>
              <a:ext uri="{FF2B5EF4-FFF2-40B4-BE49-F238E27FC236}">
                <a16:creationId xmlns:a16="http://schemas.microsoft.com/office/drawing/2014/main" id="{4BC14860-6296-294F-8C63-C911A9C35F09}"/>
              </a:ext>
            </a:extLst>
          </p:cNvPr>
          <p:cNvGrpSpPr/>
          <p:nvPr/>
        </p:nvGrpSpPr>
        <p:grpSpPr>
          <a:xfrm>
            <a:off x="4517404" y="3840907"/>
            <a:ext cx="4509021" cy="1522652"/>
            <a:chOff x="4517404" y="3840907"/>
            <a:chExt cx="4509021" cy="152265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9568302-2844-254B-B9FE-E35A11EF3C1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6146425" y="4516328"/>
              <a:ext cx="2880000" cy="0"/>
            </a:xfrm>
            <a:prstGeom prst="straightConnector1">
              <a:avLst/>
            </a:prstGeom>
            <a:ln w="53975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C056FFD-F221-D445-AFEA-4D3C2D210244}"/>
                </a:ext>
              </a:extLst>
            </p:cNvPr>
            <p:cNvSpPr txBox="1"/>
            <p:nvPr/>
          </p:nvSpPr>
          <p:spPr>
            <a:xfrm>
              <a:off x="4580270" y="3840907"/>
              <a:ext cx="3436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Increased speed of response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31783B3-680C-D940-8045-3FD7CDCFEF28}"/>
                </a:ext>
              </a:extLst>
            </p:cNvPr>
            <p:cNvCxnSpPr>
              <a:cxnSpLocks/>
            </p:cNvCxnSpPr>
            <p:nvPr/>
          </p:nvCxnSpPr>
          <p:spPr>
            <a:xfrm>
              <a:off x="4580270" y="5025202"/>
              <a:ext cx="2388421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5B42C24-FFDE-6F49-889E-D5F9A83E7DF3}"/>
                </a:ext>
              </a:extLst>
            </p:cNvPr>
            <p:cNvSpPr txBox="1"/>
            <p:nvPr/>
          </p:nvSpPr>
          <p:spPr>
            <a:xfrm>
              <a:off x="4517404" y="5055782"/>
              <a:ext cx="24159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Auditability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0085DE9-143E-D941-B1B9-A811991932CD}"/>
                </a:ext>
              </a:extLst>
            </p:cNvPr>
            <p:cNvCxnSpPr>
              <a:cxnSpLocks/>
            </p:cNvCxnSpPr>
            <p:nvPr/>
          </p:nvCxnSpPr>
          <p:spPr>
            <a:xfrm>
              <a:off x="4548188" y="4489988"/>
              <a:ext cx="2884059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FFD0532-EC4B-914C-B566-3EB299AA015D}"/>
                </a:ext>
              </a:extLst>
            </p:cNvPr>
            <p:cNvSpPr txBox="1"/>
            <p:nvPr/>
          </p:nvSpPr>
          <p:spPr>
            <a:xfrm>
              <a:off x="4547901" y="4489988"/>
              <a:ext cx="3007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Repeatability</a:t>
              </a:r>
              <a:endParaRPr lang="en-BE" sz="14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1AED72D-C7E4-134C-AF0C-862E7C32736A}"/>
                </a:ext>
              </a:extLst>
            </p:cNvPr>
            <p:cNvCxnSpPr>
              <a:cxnSpLocks/>
            </p:cNvCxnSpPr>
            <p:nvPr/>
          </p:nvCxnSpPr>
          <p:spPr>
            <a:xfrm>
              <a:off x="4548188" y="3840907"/>
              <a:ext cx="3585159" cy="0"/>
            </a:xfrm>
            <a:prstGeom prst="straightConnector1">
              <a:avLst/>
            </a:prstGeom>
            <a:ln w="25400">
              <a:solidFill>
                <a:srgbClr val="F3CA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Automation">
            <a:extLst>
              <a:ext uri="{FF2B5EF4-FFF2-40B4-BE49-F238E27FC236}">
                <a16:creationId xmlns:a16="http://schemas.microsoft.com/office/drawing/2014/main" id="{7481B51D-74EF-1B4F-8431-DD9D343375E8}"/>
              </a:ext>
            </a:extLst>
          </p:cNvPr>
          <p:cNvGrpSpPr/>
          <p:nvPr/>
        </p:nvGrpSpPr>
        <p:grpSpPr>
          <a:xfrm>
            <a:off x="4728893" y="5670695"/>
            <a:ext cx="3609474" cy="611129"/>
            <a:chOff x="4728893" y="5670695"/>
            <a:chExt cx="3609474" cy="611129"/>
          </a:xfrm>
        </p:grpSpPr>
        <p:sp>
          <p:nvSpPr>
            <p:cNvPr id="71" name="Automation">
              <a:extLst>
                <a:ext uri="{FF2B5EF4-FFF2-40B4-BE49-F238E27FC236}">
                  <a16:creationId xmlns:a16="http://schemas.microsoft.com/office/drawing/2014/main" id="{F42A81BF-89CD-9D4D-B242-458A2174DAF7}"/>
                </a:ext>
              </a:extLst>
            </p:cNvPr>
            <p:cNvSpPr txBox="1"/>
            <p:nvPr/>
          </p:nvSpPr>
          <p:spPr>
            <a:xfrm>
              <a:off x="4728893" y="5670695"/>
              <a:ext cx="36094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3CA47"/>
                  </a:solidFill>
                  <a:latin typeface="Avenir Next Medium" panose="020B0503020202020204" pitchFamily="34" charset="0"/>
                </a:rPr>
                <a:t>Automation improves security</a:t>
              </a:r>
            </a:p>
          </p:txBody>
        </p:sp>
        <p:sp>
          <p:nvSpPr>
            <p:cNvPr id="48" name="Reference">
              <a:extLst>
                <a:ext uri="{FF2B5EF4-FFF2-40B4-BE49-F238E27FC236}">
                  <a16:creationId xmlns:a16="http://schemas.microsoft.com/office/drawing/2014/main" id="{5594CB30-FD15-AB4F-BA4C-5D2423B4740D}"/>
                </a:ext>
              </a:extLst>
            </p:cNvPr>
            <p:cNvSpPr txBox="1"/>
            <p:nvPr/>
          </p:nvSpPr>
          <p:spPr>
            <a:xfrm>
              <a:off x="6282513" y="6066380"/>
              <a:ext cx="20540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Forsgren, Smith, Humble, Frazelle, 2019</a:t>
              </a:r>
              <a:endParaRPr lang="en-BE" sz="8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</p:grpSp>
      <p:grpSp>
        <p:nvGrpSpPr>
          <p:cNvPr id="17" name="DevOps">
            <a:extLst>
              <a:ext uri="{FF2B5EF4-FFF2-40B4-BE49-F238E27FC236}">
                <a16:creationId xmlns:a16="http://schemas.microsoft.com/office/drawing/2014/main" id="{689D3A65-59D6-D74A-81F2-95895BE567B5}"/>
              </a:ext>
            </a:extLst>
          </p:cNvPr>
          <p:cNvGrpSpPr/>
          <p:nvPr/>
        </p:nvGrpSpPr>
        <p:grpSpPr>
          <a:xfrm>
            <a:off x="676199" y="5670696"/>
            <a:ext cx="3609474" cy="818415"/>
            <a:chOff x="676199" y="5670696"/>
            <a:chExt cx="3609474" cy="81841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06CD5F1-A44A-BA48-97B5-444C9BFD2300}"/>
                </a:ext>
              </a:extLst>
            </p:cNvPr>
            <p:cNvSpPr txBox="1"/>
            <p:nvPr/>
          </p:nvSpPr>
          <p:spPr>
            <a:xfrm>
              <a:off x="676199" y="5670696"/>
              <a:ext cx="36094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F3CA47"/>
                  </a:solidFill>
                  <a:latin typeface="Avenir Next Medium" panose="020B0503020202020204" pitchFamily="34" charset="0"/>
                </a:rPr>
                <a:t>Doing DevOps well enables you to do security well</a:t>
              </a:r>
            </a:p>
          </p:txBody>
        </p:sp>
        <p:sp>
          <p:nvSpPr>
            <p:cNvPr id="49" name="Reference">
              <a:extLst>
                <a:ext uri="{FF2B5EF4-FFF2-40B4-BE49-F238E27FC236}">
                  <a16:creationId xmlns:a16="http://schemas.microsoft.com/office/drawing/2014/main" id="{6D93379A-3846-E74A-9DE6-B205987721F7}"/>
                </a:ext>
              </a:extLst>
            </p:cNvPr>
            <p:cNvSpPr txBox="1"/>
            <p:nvPr/>
          </p:nvSpPr>
          <p:spPr>
            <a:xfrm>
              <a:off x="2202984" y="6273667"/>
              <a:ext cx="20540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Forsgren, Smith, Humble, Frazelle, 2019</a:t>
              </a:r>
              <a:endParaRPr lang="en-BE" sz="800" dirty="0">
                <a:solidFill>
                  <a:srgbClr val="F6F2CE"/>
                </a:solidFill>
                <a:latin typeface="Avenir Next" panose="020B0503020202020204" pitchFamily="34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25B06AB-89EC-2B4A-94FF-12C5CEBF4F21}"/>
              </a:ext>
            </a:extLst>
          </p:cNvPr>
          <p:cNvSpPr/>
          <p:nvPr/>
        </p:nvSpPr>
        <p:spPr>
          <a:xfrm>
            <a:off x="12203850" y="-10822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64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83CC5D-C453-0044-B395-EE93A341C80B}"/>
              </a:ext>
            </a:extLst>
          </p:cNvPr>
          <p:cNvSpPr txBox="1"/>
          <p:nvPr/>
        </p:nvSpPr>
        <p:spPr>
          <a:xfrm>
            <a:off x="1869141" y="2409971"/>
            <a:ext cx="943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800" b="1" dirty="0">
                <a:solidFill>
                  <a:srgbClr val="F6F2CE"/>
                </a:solidFill>
                <a:latin typeface="Avenir Next" panose="020B0503020202020204" pitchFamily="34" charset="0"/>
              </a:rPr>
              <a:t>Research approach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DAC2C-686D-8B41-B799-C8F1C54705BE}"/>
              </a:ext>
            </a:extLst>
          </p:cNvPr>
          <p:cNvSpPr/>
          <p:nvPr/>
        </p:nvSpPr>
        <p:spPr>
          <a:xfrm>
            <a:off x="-26894" y="1904347"/>
            <a:ext cx="1896035" cy="1842247"/>
          </a:xfrm>
          <a:prstGeom prst="rect">
            <a:avLst/>
          </a:prstGeom>
          <a:solidFill>
            <a:srgbClr val="17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1B6E6-7F33-B147-96A8-D52FFFE65914}"/>
              </a:ext>
            </a:extLst>
          </p:cNvPr>
          <p:cNvSpPr/>
          <p:nvPr/>
        </p:nvSpPr>
        <p:spPr>
          <a:xfrm>
            <a:off x="1761564" y="1904347"/>
            <a:ext cx="107577" cy="1842247"/>
          </a:xfrm>
          <a:prstGeom prst="rect">
            <a:avLst/>
          </a:prstGeom>
          <a:solidFill>
            <a:srgbClr val="175861"/>
          </a:solidFill>
          <a:ln w="28575"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90C80-6478-7241-8C20-405659A5556D}"/>
              </a:ext>
            </a:extLst>
          </p:cNvPr>
          <p:cNvSpPr/>
          <p:nvPr/>
        </p:nvSpPr>
        <p:spPr>
          <a:xfrm>
            <a:off x="12203850" y="-10822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06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5B660DA0-0463-654E-931F-FA3A199E1C8B}"/>
              </a:ext>
            </a:extLst>
          </p:cNvPr>
          <p:cNvSpPr/>
          <p:nvPr/>
        </p:nvSpPr>
        <p:spPr>
          <a:xfrm>
            <a:off x="3978070" y="0"/>
            <a:ext cx="8213930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  <p:sp>
        <p:nvSpPr>
          <p:cNvPr id="72" name="Objective">
            <a:extLst>
              <a:ext uri="{FF2B5EF4-FFF2-40B4-BE49-F238E27FC236}">
                <a16:creationId xmlns:a16="http://schemas.microsoft.com/office/drawing/2014/main" id="{3B96F974-9120-AB40-A3B4-677CE10C15A2}"/>
              </a:ext>
            </a:extLst>
          </p:cNvPr>
          <p:cNvSpPr txBox="1"/>
          <p:nvPr/>
        </p:nvSpPr>
        <p:spPr>
          <a:xfrm>
            <a:off x="192088" y="121442"/>
            <a:ext cx="2643739" cy="830997"/>
          </a:xfrm>
          <a:prstGeom prst="rect">
            <a:avLst/>
          </a:prstGeom>
          <a:noFill/>
          <a:ln>
            <a:solidFill>
              <a:srgbClr val="F6F2C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 sz="1600" dirty="0">
                <a:solidFill>
                  <a:srgbClr val="F3CA47"/>
                </a:solidFill>
                <a:latin typeface="Avenir Next" panose="020B0503020202020204" pitchFamily="34" charset="0"/>
              </a:rPr>
              <a:t>Integrate security assurance in DevOps without increasing delay</a:t>
            </a:r>
          </a:p>
        </p:txBody>
      </p:sp>
      <p:sp>
        <p:nvSpPr>
          <p:cNvPr id="44" name="RQ1">
            <a:extLst>
              <a:ext uri="{FF2B5EF4-FFF2-40B4-BE49-F238E27FC236}">
                <a16:creationId xmlns:a16="http://schemas.microsoft.com/office/drawing/2014/main" id="{8B1BD586-F6E7-3449-AACE-667567C6C5DD}"/>
              </a:ext>
            </a:extLst>
          </p:cNvPr>
          <p:cNvSpPr txBox="1"/>
          <p:nvPr/>
        </p:nvSpPr>
        <p:spPr>
          <a:xfrm>
            <a:off x="95836" y="1173058"/>
            <a:ext cx="390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dirty="0">
                <a:solidFill>
                  <a:srgbClr val="F6F2CE"/>
                </a:solidFill>
                <a:latin typeface="Avenir Next" panose="020B0503020202020204" pitchFamily="34" charset="0"/>
              </a:rPr>
              <a:t>RQ1a: Definition of DevOps?</a:t>
            </a:r>
          </a:p>
          <a:p>
            <a:r>
              <a:rPr lang="en-BE" sz="1600" dirty="0">
                <a:solidFill>
                  <a:srgbClr val="F6F2CE"/>
                </a:solidFill>
                <a:latin typeface="Avenir Next" panose="020B0503020202020204" pitchFamily="34" charset="0"/>
              </a:rPr>
              <a:t>RQ1b: Definition of DevSecOps?</a:t>
            </a:r>
          </a:p>
        </p:txBody>
      </p:sp>
      <p:sp>
        <p:nvSpPr>
          <p:cNvPr id="49" name="RQ2">
            <a:extLst>
              <a:ext uri="{FF2B5EF4-FFF2-40B4-BE49-F238E27FC236}">
                <a16:creationId xmlns:a16="http://schemas.microsoft.com/office/drawing/2014/main" id="{2F860681-7AF9-8440-9AF2-508055483D46}"/>
              </a:ext>
            </a:extLst>
          </p:cNvPr>
          <p:cNvSpPr txBox="1"/>
          <p:nvPr/>
        </p:nvSpPr>
        <p:spPr>
          <a:xfrm>
            <a:off x="95836" y="2890391"/>
            <a:ext cx="3903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dirty="0">
                <a:solidFill>
                  <a:srgbClr val="F6F2CE"/>
                </a:solidFill>
                <a:latin typeface="Avenir Next" panose="020B0503020202020204" pitchFamily="34" charset="0"/>
              </a:rPr>
              <a:t>RQ2: </a:t>
            </a:r>
            <a:r>
              <a:rPr lang="en-GB" sz="1600" dirty="0">
                <a:solidFill>
                  <a:srgbClr val="F6F2CE"/>
                </a:solidFill>
                <a:latin typeface="Avenir Next" panose="020B0503020202020204" pitchFamily="34" charset="0"/>
              </a:rPr>
              <a:t>Which set of security activities and design factors relevant to DevOps processes can be distinguished from academic literature</a:t>
            </a:r>
            <a:r>
              <a:rPr lang="en-BE" sz="1600" dirty="0">
                <a:solidFill>
                  <a:srgbClr val="F6F2CE"/>
                </a:solidFill>
                <a:latin typeface="Avenir Next" panose="020B0503020202020204" pitchFamily="34" charset="0"/>
              </a:rPr>
              <a:t>?</a:t>
            </a:r>
          </a:p>
        </p:txBody>
      </p:sp>
      <p:sp>
        <p:nvSpPr>
          <p:cNvPr id="56" name="RQ3">
            <a:extLst>
              <a:ext uri="{FF2B5EF4-FFF2-40B4-BE49-F238E27FC236}">
                <a16:creationId xmlns:a16="http://schemas.microsoft.com/office/drawing/2014/main" id="{0A161696-F87D-FD48-ABA1-A086E0B404F3}"/>
              </a:ext>
            </a:extLst>
          </p:cNvPr>
          <p:cNvSpPr txBox="1"/>
          <p:nvPr/>
        </p:nvSpPr>
        <p:spPr>
          <a:xfrm>
            <a:off x="95836" y="4870004"/>
            <a:ext cx="3903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600" dirty="0">
                <a:solidFill>
                  <a:srgbClr val="F6F2CE"/>
                </a:solidFill>
                <a:latin typeface="Avenir Next" panose="020B0503020202020204" pitchFamily="34" charset="0"/>
              </a:rPr>
              <a:t>RQ3: </a:t>
            </a:r>
            <a:r>
              <a:rPr lang="en-GB" sz="1600" dirty="0">
                <a:solidFill>
                  <a:srgbClr val="F6F2CE"/>
                </a:solidFill>
                <a:latin typeface="Avenir Next" panose="020B0503020202020204" pitchFamily="34" charset="0"/>
              </a:rPr>
              <a:t>How do the identified security activities rank in terms of effectiveness and delay from a practitioner point of view?</a:t>
            </a:r>
            <a:r>
              <a:rPr lang="en-BE" sz="1600" dirty="0">
                <a:solidFill>
                  <a:srgbClr val="F6F2CE"/>
                </a:solidFill>
                <a:latin typeface="Avenir Next" panose="020B0503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6042B0-132D-524E-A457-64A05752D516}"/>
              </a:ext>
            </a:extLst>
          </p:cNvPr>
          <p:cNvGrpSpPr/>
          <p:nvPr/>
        </p:nvGrpSpPr>
        <p:grpSpPr>
          <a:xfrm>
            <a:off x="4058619" y="669042"/>
            <a:ext cx="1717638" cy="1653988"/>
            <a:chOff x="4058619" y="669042"/>
            <a:chExt cx="1717638" cy="1653988"/>
          </a:xfrm>
        </p:grpSpPr>
        <p:pic>
          <p:nvPicPr>
            <p:cNvPr id="78" name="Literature review icon" descr="Books on shelf">
              <a:extLst>
                <a:ext uri="{FF2B5EF4-FFF2-40B4-BE49-F238E27FC236}">
                  <a16:creationId xmlns:a16="http://schemas.microsoft.com/office/drawing/2014/main" id="{085DC844-D338-D74E-9590-7E97ABC9C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60238" y="1318265"/>
              <a:ext cx="914400" cy="914400"/>
            </a:xfrm>
            <a:prstGeom prst="rect">
              <a:avLst/>
            </a:prstGeom>
          </p:spPr>
        </p:pic>
        <p:sp>
          <p:nvSpPr>
            <p:cNvPr id="80" name="Literature review box">
              <a:extLst>
                <a:ext uri="{FF2B5EF4-FFF2-40B4-BE49-F238E27FC236}">
                  <a16:creationId xmlns:a16="http://schemas.microsoft.com/office/drawing/2014/main" id="{CFA52687-AFD0-2142-B266-EE8729F20287}"/>
                </a:ext>
              </a:extLst>
            </p:cNvPr>
            <p:cNvSpPr/>
            <p:nvPr/>
          </p:nvSpPr>
          <p:spPr>
            <a:xfrm>
              <a:off x="4058619" y="669042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81" name="Literature review title">
              <a:extLst>
                <a:ext uri="{FF2B5EF4-FFF2-40B4-BE49-F238E27FC236}">
                  <a16:creationId xmlns:a16="http://schemas.microsoft.com/office/drawing/2014/main" id="{11507827-F427-7042-B2C3-DCD3C5E3D034}"/>
                </a:ext>
              </a:extLst>
            </p:cNvPr>
            <p:cNvSpPr txBox="1"/>
            <p:nvPr/>
          </p:nvSpPr>
          <p:spPr>
            <a:xfrm>
              <a:off x="4058619" y="700281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Literature review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318DAD-E731-BE4D-B77B-ED2DDF8EDCD9}"/>
              </a:ext>
            </a:extLst>
          </p:cNvPr>
          <p:cNvGrpSpPr/>
          <p:nvPr/>
        </p:nvGrpSpPr>
        <p:grpSpPr>
          <a:xfrm>
            <a:off x="4058619" y="2661584"/>
            <a:ext cx="1717638" cy="1653988"/>
            <a:chOff x="4058619" y="2661584"/>
            <a:chExt cx="1717638" cy="1653988"/>
          </a:xfrm>
        </p:grpSpPr>
        <p:pic>
          <p:nvPicPr>
            <p:cNvPr id="90" name="Literature review icon" descr="Books on shelf">
              <a:extLst>
                <a:ext uri="{FF2B5EF4-FFF2-40B4-BE49-F238E27FC236}">
                  <a16:creationId xmlns:a16="http://schemas.microsoft.com/office/drawing/2014/main" id="{43478ACF-C4E0-0444-A8D9-E1649216C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76280" y="3277598"/>
              <a:ext cx="914400" cy="914400"/>
            </a:xfrm>
            <a:prstGeom prst="rect">
              <a:avLst/>
            </a:prstGeom>
          </p:spPr>
        </p:pic>
        <p:sp>
          <p:nvSpPr>
            <p:cNvPr id="92" name="Literature review box">
              <a:extLst>
                <a:ext uri="{FF2B5EF4-FFF2-40B4-BE49-F238E27FC236}">
                  <a16:creationId xmlns:a16="http://schemas.microsoft.com/office/drawing/2014/main" id="{D8F804FE-C917-3B40-809D-BF4C96BBA2B3}"/>
                </a:ext>
              </a:extLst>
            </p:cNvPr>
            <p:cNvSpPr/>
            <p:nvPr/>
          </p:nvSpPr>
          <p:spPr>
            <a:xfrm>
              <a:off x="4058619" y="2661584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93" name="Literature review title">
              <a:extLst>
                <a:ext uri="{FF2B5EF4-FFF2-40B4-BE49-F238E27FC236}">
                  <a16:creationId xmlns:a16="http://schemas.microsoft.com/office/drawing/2014/main" id="{5FBA5806-98EC-1A44-8175-2B58C4D2B7FA}"/>
                </a:ext>
              </a:extLst>
            </p:cNvPr>
            <p:cNvSpPr txBox="1"/>
            <p:nvPr/>
          </p:nvSpPr>
          <p:spPr>
            <a:xfrm>
              <a:off x="4058619" y="2692823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Literature review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878929-EC25-5C43-B0AE-BA9C004887A1}"/>
              </a:ext>
            </a:extLst>
          </p:cNvPr>
          <p:cNvGrpSpPr/>
          <p:nvPr/>
        </p:nvGrpSpPr>
        <p:grpSpPr>
          <a:xfrm>
            <a:off x="5931387" y="2661584"/>
            <a:ext cx="1717638" cy="1653988"/>
            <a:chOff x="5931387" y="2661584"/>
            <a:chExt cx="1717638" cy="1653988"/>
          </a:xfrm>
        </p:grpSpPr>
        <p:sp>
          <p:nvSpPr>
            <p:cNvPr id="102" name="Thematic analysis box">
              <a:extLst>
                <a:ext uri="{FF2B5EF4-FFF2-40B4-BE49-F238E27FC236}">
                  <a16:creationId xmlns:a16="http://schemas.microsoft.com/office/drawing/2014/main" id="{1B817F72-E4F2-FA44-B5E8-254969791593}"/>
                </a:ext>
              </a:extLst>
            </p:cNvPr>
            <p:cNvSpPr/>
            <p:nvPr/>
          </p:nvSpPr>
          <p:spPr>
            <a:xfrm>
              <a:off x="5931387" y="2661584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103" name="Thematic analysis title">
              <a:extLst>
                <a:ext uri="{FF2B5EF4-FFF2-40B4-BE49-F238E27FC236}">
                  <a16:creationId xmlns:a16="http://schemas.microsoft.com/office/drawing/2014/main" id="{6B8F09ED-0FB7-7142-9747-2AF6DD56E8D5}"/>
                </a:ext>
              </a:extLst>
            </p:cNvPr>
            <p:cNvSpPr txBox="1"/>
            <p:nvPr/>
          </p:nvSpPr>
          <p:spPr>
            <a:xfrm>
              <a:off x="5931387" y="2692823"/>
              <a:ext cx="1717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Thematic analysis</a:t>
              </a:r>
            </a:p>
          </p:txBody>
        </p:sp>
        <p:pic>
          <p:nvPicPr>
            <p:cNvPr id="104" name="Thematic analysis icon" descr="Tag">
              <a:extLst>
                <a:ext uri="{FF2B5EF4-FFF2-40B4-BE49-F238E27FC236}">
                  <a16:creationId xmlns:a16="http://schemas.microsoft.com/office/drawing/2014/main" id="{20B313C5-AE71-174C-8719-D5FC87D36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333006" y="3209438"/>
              <a:ext cx="914400" cy="9144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6615FD-5886-224F-81F3-FC7F0D2DF0F1}"/>
              </a:ext>
            </a:extLst>
          </p:cNvPr>
          <p:cNvGrpSpPr/>
          <p:nvPr/>
        </p:nvGrpSpPr>
        <p:grpSpPr>
          <a:xfrm>
            <a:off x="7792271" y="663126"/>
            <a:ext cx="1717638" cy="1653988"/>
            <a:chOff x="7792271" y="663126"/>
            <a:chExt cx="1717638" cy="1653988"/>
          </a:xfrm>
        </p:grpSpPr>
        <p:pic>
          <p:nvPicPr>
            <p:cNvPr id="19" name="Expert survey icon" descr="Clipboard">
              <a:extLst>
                <a:ext uri="{FF2B5EF4-FFF2-40B4-BE49-F238E27FC236}">
                  <a16:creationId xmlns:a16="http://schemas.microsoft.com/office/drawing/2014/main" id="{97BA37F3-5DF7-AE41-85DB-FCAE09B58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93890" y="1251366"/>
              <a:ext cx="914400" cy="914400"/>
            </a:xfrm>
            <a:prstGeom prst="rect">
              <a:avLst/>
            </a:prstGeom>
          </p:spPr>
        </p:pic>
        <p:sp>
          <p:nvSpPr>
            <p:cNvPr id="21" name="Expert survey box">
              <a:extLst>
                <a:ext uri="{FF2B5EF4-FFF2-40B4-BE49-F238E27FC236}">
                  <a16:creationId xmlns:a16="http://schemas.microsoft.com/office/drawing/2014/main" id="{E78FB11F-A727-E249-9B2B-73DB369AF62E}"/>
                </a:ext>
              </a:extLst>
            </p:cNvPr>
            <p:cNvSpPr/>
            <p:nvPr/>
          </p:nvSpPr>
          <p:spPr>
            <a:xfrm>
              <a:off x="7792271" y="663126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22" name="Expert survey title">
              <a:extLst>
                <a:ext uri="{FF2B5EF4-FFF2-40B4-BE49-F238E27FC236}">
                  <a16:creationId xmlns:a16="http://schemas.microsoft.com/office/drawing/2014/main" id="{B447CA0D-1A1D-B642-82A0-0FFCA79614C5}"/>
                </a:ext>
              </a:extLst>
            </p:cNvPr>
            <p:cNvSpPr txBox="1"/>
            <p:nvPr/>
          </p:nvSpPr>
          <p:spPr>
            <a:xfrm>
              <a:off x="7792271" y="694365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Expert survey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A6FE93-C2FF-0A40-A877-00343AAEEFE1}"/>
              </a:ext>
            </a:extLst>
          </p:cNvPr>
          <p:cNvGrpSpPr/>
          <p:nvPr/>
        </p:nvGrpSpPr>
        <p:grpSpPr>
          <a:xfrm>
            <a:off x="7792271" y="2665975"/>
            <a:ext cx="1717638" cy="1653988"/>
            <a:chOff x="7792271" y="2665975"/>
            <a:chExt cx="1717638" cy="1653988"/>
          </a:xfrm>
        </p:grpSpPr>
        <p:pic>
          <p:nvPicPr>
            <p:cNvPr id="23" name="Expert survey icon" descr="Clipboard">
              <a:extLst>
                <a:ext uri="{FF2B5EF4-FFF2-40B4-BE49-F238E27FC236}">
                  <a16:creationId xmlns:a16="http://schemas.microsoft.com/office/drawing/2014/main" id="{A4E531D9-869C-7241-8436-6C64BF03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93890" y="3254215"/>
              <a:ext cx="914400" cy="914400"/>
            </a:xfrm>
            <a:prstGeom prst="rect">
              <a:avLst/>
            </a:prstGeom>
          </p:spPr>
        </p:pic>
        <p:sp>
          <p:nvSpPr>
            <p:cNvPr id="25" name="Expert survey box">
              <a:extLst>
                <a:ext uri="{FF2B5EF4-FFF2-40B4-BE49-F238E27FC236}">
                  <a16:creationId xmlns:a16="http://schemas.microsoft.com/office/drawing/2014/main" id="{25FDFAA4-03B8-2942-87D9-927C776C8E82}"/>
                </a:ext>
              </a:extLst>
            </p:cNvPr>
            <p:cNvSpPr/>
            <p:nvPr/>
          </p:nvSpPr>
          <p:spPr>
            <a:xfrm>
              <a:off x="7792271" y="2665975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26" name="Expert survey title">
              <a:extLst>
                <a:ext uri="{FF2B5EF4-FFF2-40B4-BE49-F238E27FC236}">
                  <a16:creationId xmlns:a16="http://schemas.microsoft.com/office/drawing/2014/main" id="{5E62FF4C-54F6-3F4E-8F18-DDFFAD461F21}"/>
                </a:ext>
              </a:extLst>
            </p:cNvPr>
            <p:cNvSpPr txBox="1"/>
            <p:nvPr/>
          </p:nvSpPr>
          <p:spPr>
            <a:xfrm>
              <a:off x="7792271" y="2697214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Expert survey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9E5777-AF52-F342-8243-0699DF7B0A3D}"/>
              </a:ext>
            </a:extLst>
          </p:cNvPr>
          <p:cNvGrpSpPr/>
          <p:nvPr/>
        </p:nvGrpSpPr>
        <p:grpSpPr>
          <a:xfrm>
            <a:off x="9805555" y="663126"/>
            <a:ext cx="1717638" cy="1653988"/>
            <a:chOff x="9805555" y="663126"/>
            <a:chExt cx="1717638" cy="1653988"/>
          </a:xfrm>
        </p:grpSpPr>
        <p:sp>
          <p:nvSpPr>
            <p:cNvPr id="29" name="RQ1 box">
              <a:extLst>
                <a:ext uri="{FF2B5EF4-FFF2-40B4-BE49-F238E27FC236}">
                  <a16:creationId xmlns:a16="http://schemas.microsoft.com/office/drawing/2014/main" id="{F606A17C-0D5F-1540-871C-A83FC66091C6}"/>
                </a:ext>
              </a:extLst>
            </p:cNvPr>
            <p:cNvSpPr/>
            <p:nvPr/>
          </p:nvSpPr>
          <p:spPr>
            <a:xfrm>
              <a:off x="9805555" y="663126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30" name="RQ1 title">
              <a:extLst>
                <a:ext uri="{FF2B5EF4-FFF2-40B4-BE49-F238E27FC236}">
                  <a16:creationId xmlns:a16="http://schemas.microsoft.com/office/drawing/2014/main" id="{8BBA2206-099E-264B-A2AD-D217F8587490}"/>
                </a:ext>
              </a:extLst>
            </p:cNvPr>
            <p:cNvSpPr txBox="1"/>
            <p:nvPr/>
          </p:nvSpPr>
          <p:spPr>
            <a:xfrm>
              <a:off x="9805555" y="694365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2 definitions</a:t>
              </a:r>
            </a:p>
          </p:txBody>
        </p:sp>
        <p:graphicFrame>
          <p:nvGraphicFramePr>
            <p:cNvPr id="31" name="Definitions chart">
              <a:extLst>
                <a:ext uri="{FF2B5EF4-FFF2-40B4-BE49-F238E27FC236}">
                  <a16:creationId xmlns:a16="http://schemas.microsoft.com/office/drawing/2014/main" id="{B878C8AF-261A-3044-9F6F-957B00F77C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59460687"/>
                </p:ext>
              </p:extLst>
            </p:nvPr>
          </p:nvGraphicFramePr>
          <p:xfrm>
            <a:off x="10062872" y="1171602"/>
            <a:ext cx="1203004" cy="9821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4C354C-6AD2-1E4C-89A6-C33D278246A8}"/>
              </a:ext>
            </a:extLst>
          </p:cNvPr>
          <p:cNvGrpSpPr/>
          <p:nvPr/>
        </p:nvGrpSpPr>
        <p:grpSpPr>
          <a:xfrm>
            <a:off x="9805555" y="2670367"/>
            <a:ext cx="1717638" cy="1653988"/>
            <a:chOff x="9805555" y="2670367"/>
            <a:chExt cx="1717638" cy="1653988"/>
          </a:xfrm>
        </p:grpSpPr>
        <p:sp>
          <p:nvSpPr>
            <p:cNvPr id="33" name="RQ2 box">
              <a:extLst>
                <a:ext uri="{FF2B5EF4-FFF2-40B4-BE49-F238E27FC236}">
                  <a16:creationId xmlns:a16="http://schemas.microsoft.com/office/drawing/2014/main" id="{E0C68C8C-77CD-3E4C-A3E6-1EC4B4EEFE71}"/>
                </a:ext>
              </a:extLst>
            </p:cNvPr>
            <p:cNvSpPr/>
            <p:nvPr/>
          </p:nvSpPr>
          <p:spPr>
            <a:xfrm>
              <a:off x="9805555" y="2670367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34" name="RQ2 title">
              <a:extLst>
                <a:ext uri="{FF2B5EF4-FFF2-40B4-BE49-F238E27FC236}">
                  <a16:creationId xmlns:a16="http://schemas.microsoft.com/office/drawing/2014/main" id="{C01BE636-BAEB-FD4F-AF49-AECB312B7B33}"/>
                </a:ext>
              </a:extLst>
            </p:cNvPr>
            <p:cNvSpPr txBox="1"/>
            <p:nvPr/>
          </p:nvSpPr>
          <p:spPr>
            <a:xfrm>
              <a:off x="9805555" y="2701606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33 activities</a:t>
              </a:r>
            </a:p>
          </p:txBody>
        </p:sp>
        <p:sp>
          <p:nvSpPr>
            <p:cNvPr id="35" name="RQ2 title">
              <a:extLst>
                <a:ext uri="{FF2B5EF4-FFF2-40B4-BE49-F238E27FC236}">
                  <a16:creationId xmlns:a16="http://schemas.microsoft.com/office/drawing/2014/main" id="{8EE15C71-EDEB-3D4A-AC5F-83B9722CB6BE}"/>
                </a:ext>
              </a:extLst>
            </p:cNvPr>
            <p:cNvSpPr txBox="1"/>
            <p:nvPr/>
          </p:nvSpPr>
          <p:spPr>
            <a:xfrm>
              <a:off x="9805555" y="2992494"/>
              <a:ext cx="1717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87 design factors</a:t>
              </a:r>
            </a:p>
          </p:txBody>
        </p:sp>
        <p:pic>
          <p:nvPicPr>
            <p:cNvPr id="36" name="Graphic 35" descr="Man">
              <a:extLst>
                <a:ext uri="{FF2B5EF4-FFF2-40B4-BE49-F238E27FC236}">
                  <a16:creationId xmlns:a16="http://schemas.microsoft.com/office/drawing/2014/main" id="{3F10EE7A-5F77-AA4E-880B-BEFFBC0BD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68916" y="3721223"/>
              <a:ext cx="196831" cy="249969"/>
            </a:xfrm>
            <a:prstGeom prst="rect">
              <a:avLst/>
            </a:prstGeom>
          </p:spPr>
        </p:pic>
        <p:pic>
          <p:nvPicPr>
            <p:cNvPr id="37" name="Graphic 36" descr="Man">
              <a:extLst>
                <a:ext uri="{FF2B5EF4-FFF2-40B4-BE49-F238E27FC236}">
                  <a16:creationId xmlns:a16="http://schemas.microsoft.com/office/drawing/2014/main" id="{5A026DD0-6259-084D-A8D6-7065033C5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67332" y="3721223"/>
              <a:ext cx="196831" cy="249969"/>
            </a:xfrm>
            <a:prstGeom prst="rect">
              <a:avLst/>
            </a:prstGeom>
          </p:spPr>
        </p:pic>
        <p:pic>
          <p:nvPicPr>
            <p:cNvPr id="38" name="Graphic 37" descr="Man">
              <a:extLst>
                <a:ext uri="{FF2B5EF4-FFF2-40B4-BE49-F238E27FC236}">
                  <a16:creationId xmlns:a16="http://schemas.microsoft.com/office/drawing/2014/main" id="{B1A2A5DC-9D40-1A44-96EA-BED2ED91E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65747" y="3721223"/>
              <a:ext cx="196831" cy="249969"/>
            </a:xfrm>
            <a:prstGeom prst="rect">
              <a:avLst/>
            </a:prstGeom>
          </p:spPr>
        </p:pic>
        <p:pic>
          <p:nvPicPr>
            <p:cNvPr id="39" name="Graphic 38" descr="Man">
              <a:extLst>
                <a:ext uri="{FF2B5EF4-FFF2-40B4-BE49-F238E27FC236}">
                  <a16:creationId xmlns:a16="http://schemas.microsoft.com/office/drawing/2014/main" id="{CC97D929-EBF2-0742-B029-3F27C3034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64163" y="3721223"/>
              <a:ext cx="196831" cy="249969"/>
            </a:xfrm>
            <a:prstGeom prst="rect">
              <a:avLst/>
            </a:prstGeom>
          </p:spPr>
        </p:pic>
        <p:pic>
          <p:nvPicPr>
            <p:cNvPr id="40" name="Graphic 39" descr="Man">
              <a:extLst>
                <a:ext uri="{FF2B5EF4-FFF2-40B4-BE49-F238E27FC236}">
                  <a16:creationId xmlns:a16="http://schemas.microsoft.com/office/drawing/2014/main" id="{E0B69688-55A5-0945-AA83-6F9D7EC55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62579" y="3721223"/>
              <a:ext cx="196831" cy="249969"/>
            </a:xfrm>
            <a:prstGeom prst="rect">
              <a:avLst/>
            </a:prstGeom>
          </p:spPr>
        </p:pic>
        <p:pic>
          <p:nvPicPr>
            <p:cNvPr id="41" name="Graphic 40" descr="Man">
              <a:extLst>
                <a:ext uri="{FF2B5EF4-FFF2-40B4-BE49-F238E27FC236}">
                  <a16:creationId xmlns:a16="http://schemas.microsoft.com/office/drawing/2014/main" id="{C4FCFFB9-E899-E647-B7EA-10F344AFF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60994" y="3721223"/>
              <a:ext cx="196831" cy="249969"/>
            </a:xfrm>
            <a:prstGeom prst="rect">
              <a:avLst/>
            </a:prstGeom>
          </p:spPr>
        </p:pic>
        <p:pic>
          <p:nvPicPr>
            <p:cNvPr id="42" name="Graphic 41" descr="Man">
              <a:extLst>
                <a:ext uri="{FF2B5EF4-FFF2-40B4-BE49-F238E27FC236}">
                  <a16:creationId xmlns:a16="http://schemas.microsoft.com/office/drawing/2014/main" id="{B1D5DEC1-BDA8-2F4A-9BBF-07A086CCE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59410" y="3721223"/>
              <a:ext cx="196831" cy="249969"/>
            </a:xfrm>
            <a:prstGeom prst="rect">
              <a:avLst/>
            </a:prstGeom>
          </p:spPr>
        </p:pic>
        <p:pic>
          <p:nvPicPr>
            <p:cNvPr id="43" name="Graphic 42" descr="Man">
              <a:extLst>
                <a:ext uri="{FF2B5EF4-FFF2-40B4-BE49-F238E27FC236}">
                  <a16:creationId xmlns:a16="http://schemas.microsoft.com/office/drawing/2014/main" id="{91048DC1-498E-BD42-B906-F7F02E14A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857825" y="3721223"/>
              <a:ext cx="196831" cy="249969"/>
            </a:xfrm>
            <a:prstGeom prst="rect">
              <a:avLst/>
            </a:prstGeom>
          </p:spPr>
        </p:pic>
        <p:pic>
          <p:nvPicPr>
            <p:cNvPr id="45" name="Graphic 44" descr="Man">
              <a:extLst>
                <a:ext uri="{FF2B5EF4-FFF2-40B4-BE49-F238E27FC236}">
                  <a16:creationId xmlns:a16="http://schemas.microsoft.com/office/drawing/2014/main" id="{EFF29607-F729-E44F-B525-ABB83D203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956241" y="3721223"/>
              <a:ext cx="196831" cy="249969"/>
            </a:xfrm>
            <a:prstGeom prst="rect">
              <a:avLst/>
            </a:prstGeom>
          </p:spPr>
        </p:pic>
        <p:pic>
          <p:nvPicPr>
            <p:cNvPr id="46" name="Graphic 45" descr="Man">
              <a:extLst>
                <a:ext uri="{FF2B5EF4-FFF2-40B4-BE49-F238E27FC236}">
                  <a16:creationId xmlns:a16="http://schemas.microsoft.com/office/drawing/2014/main" id="{269AA1F9-D94D-CF4E-817A-98DE9D84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054657" y="3721223"/>
              <a:ext cx="196831" cy="24996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7F94733-C8FF-7C45-A163-E577E23D2EBB}"/>
              </a:ext>
            </a:extLst>
          </p:cNvPr>
          <p:cNvGrpSpPr/>
          <p:nvPr/>
        </p:nvGrpSpPr>
        <p:grpSpPr>
          <a:xfrm>
            <a:off x="7792271" y="4668824"/>
            <a:ext cx="1717638" cy="1653988"/>
            <a:chOff x="7792271" y="4668824"/>
            <a:chExt cx="1717638" cy="1653988"/>
          </a:xfrm>
        </p:grpSpPr>
        <p:sp>
          <p:nvSpPr>
            <p:cNvPr id="48" name="Group Support Session box">
              <a:extLst>
                <a:ext uri="{FF2B5EF4-FFF2-40B4-BE49-F238E27FC236}">
                  <a16:creationId xmlns:a16="http://schemas.microsoft.com/office/drawing/2014/main" id="{3B1B7D9B-BBF5-CE4C-B255-5E4F12B20649}"/>
                </a:ext>
              </a:extLst>
            </p:cNvPr>
            <p:cNvSpPr/>
            <p:nvPr/>
          </p:nvSpPr>
          <p:spPr>
            <a:xfrm>
              <a:off x="7792271" y="4668824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50" name="Group Support Session title">
              <a:extLst>
                <a:ext uri="{FF2B5EF4-FFF2-40B4-BE49-F238E27FC236}">
                  <a16:creationId xmlns:a16="http://schemas.microsoft.com/office/drawing/2014/main" id="{6AE278A5-FEDD-1C43-BDA3-E97AD3D161A8}"/>
                </a:ext>
              </a:extLst>
            </p:cNvPr>
            <p:cNvSpPr txBox="1"/>
            <p:nvPr/>
          </p:nvSpPr>
          <p:spPr>
            <a:xfrm>
              <a:off x="7792271" y="4700063"/>
              <a:ext cx="1717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GSS session</a:t>
              </a:r>
            </a:p>
          </p:txBody>
        </p:sp>
        <p:pic>
          <p:nvPicPr>
            <p:cNvPr id="51" name="GSS icon" descr="Meeting">
              <a:extLst>
                <a:ext uri="{FF2B5EF4-FFF2-40B4-BE49-F238E27FC236}">
                  <a16:creationId xmlns:a16="http://schemas.microsoft.com/office/drawing/2014/main" id="{202D9AA6-1BF1-2542-A4A8-4F55B69E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74121" y="5205845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88E7C0A-B922-B64B-8761-C87601D0AF2B}"/>
              </a:ext>
            </a:extLst>
          </p:cNvPr>
          <p:cNvGrpSpPr/>
          <p:nvPr/>
        </p:nvGrpSpPr>
        <p:grpSpPr>
          <a:xfrm>
            <a:off x="9802175" y="4668824"/>
            <a:ext cx="1717638" cy="1653988"/>
            <a:chOff x="9802175" y="4668824"/>
            <a:chExt cx="1717638" cy="1653988"/>
          </a:xfrm>
        </p:grpSpPr>
        <p:sp>
          <p:nvSpPr>
            <p:cNvPr id="53" name="RQ3 box">
              <a:extLst>
                <a:ext uri="{FF2B5EF4-FFF2-40B4-BE49-F238E27FC236}">
                  <a16:creationId xmlns:a16="http://schemas.microsoft.com/office/drawing/2014/main" id="{BFFBADC8-4C85-2D43-B674-92C256D4B907}"/>
                </a:ext>
              </a:extLst>
            </p:cNvPr>
            <p:cNvSpPr/>
            <p:nvPr/>
          </p:nvSpPr>
          <p:spPr>
            <a:xfrm>
              <a:off x="9802175" y="4668824"/>
              <a:ext cx="1717638" cy="1653988"/>
            </a:xfrm>
            <a:prstGeom prst="roundRect">
              <a:avLst/>
            </a:prstGeom>
            <a:noFill/>
            <a:ln>
              <a:solidFill>
                <a:srgbClr val="175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latin typeface="Avenir Next" panose="020B0503020202020204" pitchFamily="34" charset="0"/>
              </a:endParaRPr>
            </a:p>
          </p:txBody>
        </p:sp>
        <p:sp>
          <p:nvSpPr>
            <p:cNvPr id="54" name="RQ3 title">
              <a:extLst>
                <a:ext uri="{FF2B5EF4-FFF2-40B4-BE49-F238E27FC236}">
                  <a16:creationId xmlns:a16="http://schemas.microsoft.com/office/drawing/2014/main" id="{D01D08DA-0893-0045-BAD1-73B995BB539C}"/>
                </a:ext>
              </a:extLst>
            </p:cNvPr>
            <p:cNvSpPr txBox="1"/>
            <p:nvPr/>
          </p:nvSpPr>
          <p:spPr>
            <a:xfrm>
              <a:off x="9802175" y="4700063"/>
              <a:ext cx="17176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Prioritised list of activities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D4AB75C-D486-7C48-9BA8-F62D7E6F316B}"/>
                </a:ext>
              </a:extLst>
            </p:cNvPr>
            <p:cNvSpPr/>
            <p:nvPr/>
          </p:nvSpPr>
          <p:spPr>
            <a:xfrm>
              <a:off x="10113454" y="5452820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58" name="Search String 2">
              <a:extLst>
                <a:ext uri="{FF2B5EF4-FFF2-40B4-BE49-F238E27FC236}">
                  <a16:creationId xmlns:a16="http://schemas.microsoft.com/office/drawing/2014/main" id="{C703D8E7-F09F-3B4F-9741-DBF0F6E65823}"/>
                </a:ext>
              </a:extLst>
            </p:cNvPr>
            <p:cNvSpPr txBox="1"/>
            <p:nvPr/>
          </p:nvSpPr>
          <p:spPr>
            <a:xfrm>
              <a:off x="10113454" y="5276647"/>
              <a:ext cx="713190" cy="1709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Effectiveness</a:t>
              </a:r>
              <a:endParaRPr lang="en-BE" sz="6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52452AD-16C4-CD43-983F-6F5B63C3F8A3}"/>
                </a:ext>
              </a:extLst>
            </p:cNvPr>
            <p:cNvSpPr/>
            <p:nvPr/>
          </p:nvSpPr>
          <p:spPr>
            <a:xfrm>
              <a:off x="10260935" y="5452819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4DC42CD-4A9D-AF41-AC62-09348CB78C8E}"/>
                </a:ext>
              </a:extLst>
            </p:cNvPr>
            <p:cNvSpPr/>
            <p:nvPr/>
          </p:nvSpPr>
          <p:spPr>
            <a:xfrm>
              <a:off x="10408415" y="5452818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B990242-D812-3547-BE23-4B8A30B3A7BA}"/>
                </a:ext>
              </a:extLst>
            </p:cNvPr>
            <p:cNvSpPr/>
            <p:nvPr/>
          </p:nvSpPr>
          <p:spPr>
            <a:xfrm>
              <a:off x="10555896" y="5452818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464E52A-C75B-944B-B607-EDD5548C5645}"/>
                </a:ext>
              </a:extLst>
            </p:cNvPr>
            <p:cNvSpPr/>
            <p:nvPr/>
          </p:nvSpPr>
          <p:spPr>
            <a:xfrm>
              <a:off x="10703377" y="5452818"/>
              <a:ext cx="123267" cy="118711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5E24DA8-5078-AA4F-B3A5-3361E2AE416C}"/>
                </a:ext>
              </a:extLst>
            </p:cNvPr>
            <p:cNvSpPr/>
            <p:nvPr/>
          </p:nvSpPr>
          <p:spPr>
            <a:xfrm>
              <a:off x="10113454" y="5761405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64" name="Search String 2">
              <a:extLst>
                <a:ext uri="{FF2B5EF4-FFF2-40B4-BE49-F238E27FC236}">
                  <a16:creationId xmlns:a16="http://schemas.microsoft.com/office/drawing/2014/main" id="{78034538-DD3B-184D-9790-E29CDA66C295}"/>
                </a:ext>
              </a:extLst>
            </p:cNvPr>
            <p:cNvSpPr txBox="1"/>
            <p:nvPr/>
          </p:nvSpPr>
          <p:spPr>
            <a:xfrm>
              <a:off x="10113454" y="5585232"/>
              <a:ext cx="713190" cy="1709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Delay</a:t>
              </a:r>
              <a:endParaRPr lang="en-BE" sz="6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58CDB7A-5945-9949-AF36-9BDCFE80D2D8}"/>
                </a:ext>
              </a:extLst>
            </p:cNvPr>
            <p:cNvSpPr/>
            <p:nvPr/>
          </p:nvSpPr>
          <p:spPr>
            <a:xfrm>
              <a:off x="10260935" y="5761405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001980F-BDF2-C241-AFE9-8ABE4C2A11CF}"/>
                </a:ext>
              </a:extLst>
            </p:cNvPr>
            <p:cNvSpPr/>
            <p:nvPr/>
          </p:nvSpPr>
          <p:spPr>
            <a:xfrm>
              <a:off x="10408415" y="5761403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2C468BC-0A3F-1E40-9689-8603DC08FF5A}"/>
                </a:ext>
              </a:extLst>
            </p:cNvPr>
            <p:cNvSpPr/>
            <p:nvPr/>
          </p:nvSpPr>
          <p:spPr>
            <a:xfrm>
              <a:off x="10555896" y="5761404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1137213-8D22-CC45-9ACA-91399652CF2D}"/>
                </a:ext>
              </a:extLst>
            </p:cNvPr>
            <p:cNvSpPr/>
            <p:nvPr/>
          </p:nvSpPr>
          <p:spPr>
            <a:xfrm>
              <a:off x="10703377" y="5761403"/>
              <a:ext cx="123267" cy="118711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9B68CB-3798-1E49-86C5-45D6BF8E2F60}"/>
                </a:ext>
              </a:extLst>
            </p:cNvPr>
            <p:cNvSpPr/>
            <p:nvPr/>
          </p:nvSpPr>
          <p:spPr>
            <a:xfrm>
              <a:off x="10113454" y="6069991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70" name="Search String 2">
              <a:extLst>
                <a:ext uri="{FF2B5EF4-FFF2-40B4-BE49-F238E27FC236}">
                  <a16:creationId xmlns:a16="http://schemas.microsoft.com/office/drawing/2014/main" id="{5FC39961-9FE7-154D-87F7-DBBF03027536}"/>
                </a:ext>
              </a:extLst>
            </p:cNvPr>
            <p:cNvSpPr txBox="1"/>
            <p:nvPr/>
          </p:nvSpPr>
          <p:spPr>
            <a:xfrm>
              <a:off x="10113454" y="5893818"/>
              <a:ext cx="713190" cy="1709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Financial</a:t>
              </a:r>
              <a:endParaRPr lang="en-BE" sz="6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D08649E-3595-A045-AA5E-4C416C66E1F7}"/>
                </a:ext>
              </a:extLst>
            </p:cNvPr>
            <p:cNvSpPr/>
            <p:nvPr/>
          </p:nvSpPr>
          <p:spPr>
            <a:xfrm>
              <a:off x="10260935" y="6069990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409AE07-FD8F-2A41-A79C-95BA202222B6}"/>
                </a:ext>
              </a:extLst>
            </p:cNvPr>
            <p:cNvSpPr/>
            <p:nvPr/>
          </p:nvSpPr>
          <p:spPr>
            <a:xfrm>
              <a:off x="10408415" y="6069989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0623C49-4E69-2B44-81BB-2877EABE52EC}"/>
                </a:ext>
              </a:extLst>
            </p:cNvPr>
            <p:cNvSpPr/>
            <p:nvPr/>
          </p:nvSpPr>
          <p:spPr>
            <a:xfrm>
              <a:off x="10555896" y="6069989"/>
              <a:ext cx="123267" cy="118711"/>
            </a:xfrm>
            <a:prstGeom prst="ellipse">
              <a:avLst/>
            </a:prstGeom>
            <a:solidFill>
              <a:srgbClr val="175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E70CF36-D3F8-6E41-9303-22D0F077597D}"/>
                </a:ext>
              </a:extLst>
            </p:cNvPr>
            <p:cNvSpPr/>
            <p:nvPr/>
          </p:nvSpPr>
          <p:spPr>
            <a:xfrm>
              <a:off x="10703377" y="6069989"/>
              <a:ext cx="123267" cy="118711"/>
            </a:xfrm>
            <a:prstGeom prst="ellipse">
              <a:avLst/>
            </a:prstGeom>
            <a:solidFill>
              <a:srgbClr val="F3C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000"/>
            </a:p>
          </p:txBody>
        </p:sp>
        <p:sp>
          <p:nvSpPr>
            <p:cNvPr id="76" name="Search String 2">
              <a:extLst>
                <a:ext uri="{FF2B5EF4-FFF2-40B4-BE49-F238E27FC236}">
                  <a16:creationId xmlns:a16="http://schemas.microsoft.com/office/drawing/2014/main" id="{E76B999C-7E46-3D46-BAF6-646C4542237B}"/>
                </a:ext>
              </a:extLst>
            </p:cNvPr>
            <p:cNvSpPr txBox="1"/>
            <p:nvPr/>
          </p:nvSpPr>
          <p:spPr>
            <a:xfrm>
              <a:off x="10900207" y="5276647"/>
              <a:ext cx="305271" cy="1709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b="1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IQR</a:t>
              </a:r>
              <a:endParaRPr lang="en-BE" sz="600" b="1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77" name="Search String 2">
              <a:extLst>
                <a:ext uri="{FF2B5EF4-FFF2-40B4-BE49-F238E27FC236}">
                  <a16:creationId xmlns:a16="http://schemas.microsoft.com/office/drawing/2014/main" id="{A3617263-E8A5-FB41-882B-78196CE4F5A3}"/>
                </a:ext>
              </a:extLst>
            </p:cNvPr>
            <p:cNvSpPr txBox="1"/>
            <p:nvPr/>
          </p:nvSpPr>
          <p:spPr>
            <a:xfrm>
              <a:off x="10900207" y="5430939"/>
              <a:ext cx="305271" cy="1709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1</a:t>
              </a:r>
              <a:endParaRPr lang="en-BE" sz="6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82" name="Search String 2">
              <a:extLst>
                <a:ext uri="{FF2B5EF4-FFF2-40B4-BE49-F238E27FC236}">
                  <a16:creationId xmlns:a16="http://schemas.microsoft.com/office/drawing/2014/main" id="{23077BF4-A301-494E-87BA-5F96174F909A}"/>
                </a:ext>
              </a:extLst>
            </p:cNvPr>
            <p:cNvSpPr txBox="1"/>
            <p:nvPr/>
          </p:nvSpPr>
          <p:spPr>
            <a:xfrm>
              <a:off x="10900207" y="5741440"/>
              <a:ext cx="305271" cy="1709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1</a:t>
              </a:r>
              <a:endParaRPr lang="en-BE" sz="6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  <p:sp>
          <p:nvSpPr>
            <p:cNvPr id="83" name="Search String 2">
              <a:extLst>
                <a:ext uri="{FF2B5EF4-FFF2-40B4-BE49-F238E27FC236}">
                  <a16:creationId xmlns:a16="http://schemas.microsoft.com/office/drawing/2014/main" id="{50805670-7097-9F4F-83BC-88465A7626BB}"/>
                </a:ext>
              </a:extLst>
            </p:cNvPr>
            <p:cNvSpPr txBox="1"/>
            <p:nvPr/>
          </p:nvSpPr>
          <p:spPr>
            <a:xfrm>
              <a:off x="10900207" y="6051941"/>
              <a:ext cx="305271" cy="17097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rgbClr val="175861"/>
                  </a:solidFill>
                  <a:latin typeface="Avenir Next" panose="020B0503020202020204" pitchFamily="34" charset="0"/>
                </a:rPr>
                <a:t>1</a:t>
              </a:r>
              <a:endParaRPr lang="en-BE" sz="600" dirty="0">
                <a:solidFill>
                  <a:srgbClr val="175861"/>
                </a:solidFill>
                <a:latin typeface="Avenir Next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176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83CC5D-C453-0044-B395-EE93A341C80B}"/>
              </a:ext>
            </a:extLst>
          </p:cNvPr>
          <p:cNvSpPr txBox="1"/>
          <p:nvPr/>
        </p:nvSpPr>
        <p:spPr>
          <a:xfrm>
            <a:off x="1869141" y="2409971"/>
            <a:ext cx="943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4800" b="1" dirty="0">
                <a:solidFill>
                  <a:srgbClr val="F6F2CE"/>
                </a:solidFill>
                <a:latin typeface="Avenir Next" panose="020B0503020202020204" pitchFamily="34" charset="0"/>
              </a:rPr>
              <a:t>Research </a:t>
            </a:r>
            <a:r>
              <a:rPr lang="en-GB" sz="4800" b="1" dirty="0">
                <a:solidFill>
                  <a:srgbClr val="F6F2CE"/>
                </a:solidFill>
                <a:latin typeface="Avenir Next" panose="020B0503020202020204" pitchFamily="34" charset="0"/>
              </a:rPr>
              <a:t>outcomes</a:t>
            </a:r>
            <a:endParaRPr lang="en-BE" sz="4800" b="1" dirty="0">
              <a:solidFill>
                <a:srgbClr val="F6F2CE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1DAC2C-686D-8B41-B799-C8F1C54705BE}"/>
              </a:ext>
            </a:extLst>
          </p:cNvPr>
          <p:cNvSpPr/>
          <p:nvPr/>
        </p:nvSpPr>
        <p:spPr>
          <a:xfrm>
            <a:off x="-26894" y="1904347"/>
            <a:ext cx="1896035" cy="1842247"/>
          </a:xfrm>
          <a:prstGeom prst="rect">
            <a:avLst/>
          </a:prstGeom>
          <a:solidFill>
            <a:srgbClr val="175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1B6E6-7F33-B147-96A8-D52FFFE65914}"/>
              </a:ext>
            </a:extLst>
          </p:cNvPr>
          <p:cNvSpPr/>
          <p:nvPr/>
        </p:nvSpPr>
        <p:spPr>
          <a:xfrm>
            <a:off x="1761564" y="1904347"/>
            <a:ext cx="107577" cy="1842247"/>
          </a:xfrm>
          <a:prstGeom prst="rect">
            <a:avLst/>
          </a:prstGeom>
          <a:solidFill>
            <a:srgbClr val="175861"/>
          </a:solidFill>
          <a:ln w="28575"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90C80-6478-7241-8C20-405659A5556D}"/>
              </a:ext>
            </a:extLst>
          </p:cNvPr>
          <p:cNvSpPr/>
          <p:nvPr/>
        </p:nvSpPr>
        <p:spPr>
          <a:xfrm>
            <a:off x="12203850" y="-10822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2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A release">
            <a:extLst>
              <a:ext uri="{FF2B5EF4-FFF2-40B4-BE49-F238E27FC236}">
                <a16:creationId xmlns:a16="http://schemas.microsoft.com/office/drawing/2014/main" id="{10456BC2-4413-0E47-A70E-1264265463B5}"/>
              </a:ext>
            </a:extLst>
          </p:cNvPr>
          <p:cNvSpPr/>
          <p:nvPr/>
        </p:nvSpPr>
        <p:spPr>
          <a:xfrm rot="10800000" flipV="1">
            <a:off x="6305854" y="2617614"/>
            <a:ext cx="710263" cy="2713758"/>
          </a:xfrm>
          <a:prstGeom prst="bentArrow">
            <a:avLst/>
          </a:prstGeom>
          <a:solidFill>
            <a:srgbClr val="F3CA47"/>
          </a:solidFill>
          <a:ln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81" name="A code 2">
            <a:extLst>
              <a:ext uri="{FF2B5EF4-FFF2-40B4-BE49-F238E27FC236}">
                <a16:creationId xmlns:a16="http://schemas.microsoft.com/office/drawing/2014/main" id="{77C50662-5860-1046-9F62-FAB0FA600AF1}"/>
              </a:ext>
            </a:extLst>
          </p:cNvPr>
          <p:cNvSpPr/>
          <p:nvPr/>
        </p:nvSpPr>
        <p:spPr>
          <a:xfrm rot="16200000" flipV="1">
            <a:off x="2093762" y="3391767"/>
            <a:ext cx="2653957" cy="568257"/>
          </a:xfrm>
          <a:prstGeom prst="bentArrow">
            <a:avLst/>
          </a:prstGeom>
          <a:solidFill>
            <a:srgbClr val="F6F2CE"/>
          </a:solidFill>
          <a:ln>
            <a:solidFill>
              <a:srgbClr val="F3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grpSp>
        <p:nvGrpSpPr>
          <p:cNvPr id="280" name="Code">
            <a:extLst>
              <a:ext uri="{FF2B5EF4-FFF2-40B4-BE49-F238E27FC236}">
                <a16:creationId xmlns:a16="http://schemas.microsoft.com/office/drawing/2014/main" id="{93886D85-1376-D944-9183-AD72293D5D0A}"/>
              </a:ext>
            </a:extLst>
          </p:cNvPr>
          <p:cNvGrpSpPr/>
          <p:nvPr/>
        </p:nvGrpSpPr>
        <p:grpSpPr>
          <a:xfrm>
            <a:off x="3120174" y="1387526"/>
            <a:ext cx="1512259" cy="1734580"/>
            <a:chOff x="3156134" y="1436803"/>
            <a:chExt cx="1727271" cy="1981200"/>
          </a:xfrm>
        </p:grpSpPr>
        <p:sp>
          <p:nvSpPr>
            <p:cNvPr id="244" name="Arrow">
              <a:extLst>
                <a:ext uri="{FF2B5EF4-FFF2-40B4-BE49-F238E27FC236}">
                  <a16:creationId xmlns:a16="http://schemas.microsoft.com/office/drawing/2014/main" id="{3D21C063-6B04-A545-8657-3D8824241E0B}"/>
                </a:ext>
              </a:extLst>
            </p:cNvPr>
            <p:cNvSpPr/>
            <p:nvPr/>
          </p:nvSpPr>
          <p:spPr>
            <a:xfrm rot="13274247">
              <a:off x="3156134" y="1436803"/>
              <a:ext cx="1727271" cy="1981200"/>
            </a:xfrm>
            <a:custGeom>
              <a:avLst/>
              <a:gdLst>
                <a:gd name="connsiteX0" fmla="*/ 129558 w 1727271"/>
                <a:gd name="connsiteY0" fmla="*/ 1981200 h 1981200"/>
                <a:gd name="connsiteX1" fmla="*/ 156 w 1727271"/>
                <a:gd name="connsiteY1" fmla="*/ 1981200 h 1981200"/>
                <a:gd name="connsiteX2" fmla="*/ 414427 w 1727271"/>
                <a:gd name="connsiteY2" fmla="*/ 1740923 h 1981200"/>
                <a:gd name="connsiteX3" fmla="*/ 0 w 1727271"/>
                <a:gd name="connsiteY3" fmla="*/ 1500555 h 1981200"/>
                <a:gd name="connsiteX4" fmla="*/ 129558 w 1727271"/>
                <a:gd name="connsiteY4" fmla="*/ 1500555 h 1981200"/>
                <a:gd name="connsiteX5" fmla="*/ 1161133 w 1727271"/>
                <a:gd name="connsiteY5" fmla="*/ 816781 h 1981200"/>
                <a:gd name="connsiteX6" fmla="*/ 1181183 w 1727271"/>
                <a:gd name="connsiteY6" fmla="*/ 762000 h 1981200"/>
                <a:gd name="connsiteX7" fmla="*/ 1181184 w 1727271"/>
                <a:gd name="connsiteY7" fmla="*/ 762000 h 1981200"/>
                <a:gd name="connsiteX8" fmla="*/ 1198781 w 1727271"/>
                <a:gd name="connsiteY8" fmla="*/ 713921 h 1981200"/>
                <a:gd name="connsiteX9" fmla="*/ 1243334 w 1727271"/>
                <a:gd name="connsiteY9" fmla="*/ 495468 h 1981200"/>
                <a:gd name="connsiteX10" fmla="*/ 1248387 w 1727271"/>
                <a:gd name="connsiteY10" fmla="*/ 395391 h 1981200"/>
                <a:gd name="connsiteX11" fmla="*/ 1477714 w 1727271"/>
                <a:gd name="connsiteY11" fmla="*/ 0 h 1981200"/>
                <a:gd name="connsiteX12" fmla="*/ 1727271 w 1727271"/>
                <a:gd name="connsiteY12" fmla="*/ 430271 h 1981200"/>
                <a:gd name="connsiteX13" fmla="*/ 1721497 w 1727271"/>
                <a:gd name="connsiteY13" fmla="*/ 544611 h 1981200"/>
                <a:gd name="connsiteX14" fmla="*/ 1697249 w 1727271"/>
                <a:gd name="connsiteY14" fmla="*/ 703496 h 1981200"/>
                <a:gd name="connsiteX15" fmla="*/ 1682206 w 1727271"/>
                <a:gd name="connsiteY15" fmla="*/ 762000 h 1981200"/>
                <a:gd name="connsiteX16" fmla="*/ 1682205 w 1727271"/>
                <a:gd name="connsiteY16" fmla="*/ 762000 h 1981200"/>
                <a:gd name="connsiteX17" fmla="*/ 1657816 w 1727271"/>
                <a:gd name="connsiteY17" fmla="*/ 856851 h 1981200"/>
                <a:gd name="connsiteX18" fmla="*/ 129558 w 1727271"/>
                <a:gd name="connsiteY18" fmla="*/ 1981200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7271" h="1981200">
                  <a:moveTo>
                    <a:pt x="129558" y="1981200"/>
                  </a:moveTo>
                  <a:lnTo>
                    <a:pt x="156" y="1981200"/>
                  </a:lnTo>
                  <a:lnTo>
                    <a:pt x="414427" y="1740923"/>
                  </a:lnTo>
                  <a:lnTo>
                    <a:pt x="0" y="1500555"/>
                  </a:lnTo>
                  <a:lnTo>
                    <a:pt x="129558" y="1500555"/>
                  </a:lnTo>
                  <a:cubicBezTo>
                    <a:pt x="593293" y="1500555"/>
                    <a:pt x="991175" y="1218607"/>
                    <a:pt x="1161133" y="816781"/>
                  </a:cubicBezTo>
                  <a:lnTo>
                    <a:pt x="1181183" y="762000"/>
                  </a:lnTo>
                  <a:lnTo>
                    <a:pt x="1181184" y="762000"/>
                  </a:lnTo>
                  <a:lnTo>
                    <a:pt x="1198781" y="713921"/>
                  </a:lnTo>
                  <a:cubicBezTo>
                    <a:pt x="1220589" y="643808"/>
                    <a:pt x="1235690" y="570741"/>
                    <a:pt x="1243334" y="495468"/>
                  </a:cubicBezTo>
                  <a:lnTo>
                    <a:pt x="1248387" y="395391"/>
                  </a:lnTo>
                  <a:lnTo>
                    <a:pt x="1477714" y="0"/>
                  </a:lnTo>
                  <a:lnTo>
                    <a:pt x="1727271" y="430271"/>
                  </a:lnTo>
                  <a:lnTo>
                    <a:pt x="1721497" y="544611"/>
                  </a:lnTo>
                  <a:cubicBezTo>
                    <a:pt x="1716034" y="598405"/>
                    <a:pt x="1707907" y="651412"/>
                    <a:pt x="1697249" y="703496"/>
                  </a:cubicBezTo>
                  <a:lnTo>
                    <a:pt x="1682206" y="762000"/>
                  </a:lnTo>
                  <a:lnTo>
                    <a:pt x="1682205" y="762000"/>
                  </a:lnTo>
                  <a:lnTo>
                    <a:pt x="1657816" y="856851"/>
                  </a:lnTo>
                  <a:cubicBezTo>
                    <a:pt x="1455213" y="1508242"/>
                    <a:pt x="847618" y="1981200"/>
                    <a:pt x="129558" y="1981200"/>
                  </a:cubicBez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 dirty="0"/>
            </a:p>
          </p:txBody>
        </p:sp>
        <p:sp>
          <p:nvSpPr>
            <p:cNvPr id="276" name="Text">
              <a:extLst>
                <a:ext uri="{FF2B5EF4-FFF2-40B4-BE49-F238E27FC236}">
                  <a16:creationId xmlns:a16="http://schemas.microsoft.com/office/drawing/2014/main" id="{69333635-D55B-2047-B8B6-5EBB2B4FA28C}"/>
                </a:ext>
              </a:extLst>
            </p:cNvPr>
            <p:cNvSpPr txBox="1"/>
            <p:nvPr/>
          </p:nvSpPr>
          <p:spPr>
            <a:xfrm>
              <a:off x="3324224" y="1887906"/>
              <a:ext cx="1472452" cy="38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b="1" dirty="0">
                  <a:solidFill>
                    <a:srgbClr val="175861"/>
                  </a:solidFill>
                  <a:latin typeface="Avenir Next Demi Bold" panose="020B0503020202020204" pitchFamily="34" charset="0"/>
                </a:rPr>
                <a:t>CODE</a:t>
              </a:r>
            </a:p>
          </p:txBody>
        </p:sp>
      </p:grpSp>
      <p:grpSp>
        <p:nvGrpSpPr>
          <p:cNvPr id="285" name="Plan">
            <a:extLst>
              <a:ext uri="{FF2B5EF4-FFF2-40B4-BE49-F238E27FC236}">
                <a16:creationId xmlns:a16="http://schemas.microsoft.com/office/drawing/2014/main" id="{293A655A-CBBF-3541-8762-FB65C6F8BB61}"/>
              </a:ext>
            </a:extLst>
          </p:cNvPr>
          <p:cNvGrpSpPr/>
          <p:nvPr/>
        </p:nvGrpSpPr>
        <p:grpSpPr>
          <a:xfrm>
            <a:off x="4315463" y="2580737"/>
            <a:ext cx="2342491" cy="420815"/>
            <a:chOff x="4521368" y="2799662"/>
            <a:chExt cx="2675544" cy="480646"/>
          </a:xfrm>
        </p:grpSpPr>
        <p:sp>
          <p:nvSpPr>
            <p:cNvPr id="260" name="Arrow">
              <a:extLst>
                <a:ext uri="{FF2B5EF4-FFF2-40B4-BE49-F238E27FC236}">
                  <a16:creationId xmlns:a16="http://schemas.microsoft.com/office/drawing/2014/main" id="{857B7397-8AA2-D044-A4CE-8BC701971FD1}"/>
                </a:ext>
              </a:extLst>
            </p:cNvPr>
            <p:cNvSpPr/>
            <p:nvPr/>
          </p:nvSpPr>
          <p:spPr>
            <a:xfrm rot="2474247">
              <a:off x="4521368" y="2799662"/>
              <a:ext cx="2675544" cy="480646"/>
            </a:xfrm>
            <a:custGeom>
              <a:avLst/>
              <a:gdLst>
                <a:gd name="connsiteX0" fmla="*/ 556052 w 2675544"/>
                <a:gd name="connsiteY0" fmla="*/ 0 h 480646"/>
                <a:gd name="connsiteX1" fmla="*/ 2675544 w 2675544"/>
                <a:gd name="connsiteY1" fmla="*/ 0 h 480646"/>
                <a:gd name="connsiteX2" fmla="*/ 2261270 w 2675544"/>
                <a:gd name="connsiteY2" fmla="*/ 240279 h 480646"/>
                <a:gd name="connsiteX3" fmla="*/ 2675538 w 2675544"/>
                <a:gd name="connsiteY3" fmla="*/ 480555 h 480646"/>
                <a:gd name="connsiteX4" fmla="*/ 762000 w 2675544"/>
                <a:gd name="connsiteY4" fmla="*/ 480555 h 480646"/>
                <a:gd name="connsiteX5" fmla="*/ 762000 w 2675544"/>
                <a:gd name="connsiteY5" fmla="*/ 480646 h 480646"/>
                <a:gd name="connsiteX6" fmla="*/ 414427 w 2675544"/>
                <a:gd name="connsiteY6" fmla="*/ 480646 h 480646"/>
                <a:gd name="connsiteX7" fmla="*/ 0 w 2675544"/>
                <a:gd name="connsiteY7" fmla="*/ 240278 h 480646"/>
                <a:gd name="connsiteX8" fmla="*/ 414271 w 2675544"/>
                <a:gd name="connsiteY8" fmla="*/ 1 h 480646"/>
                <a:gd name="connsiteX9" fmla="*/ 556052 w 2675544"/>
                <a:gd name="connsiteY9" fmla="*/ 1 h 480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5544" h="480646">
                  <a:moveTo>
                    <a:pt x="556052" y="0"/>
                  </a:moveTo>
                  <a:lnTo>
                    <a:pt x="2675544" y="0"/>
                  </a:lnTo>
                  <a:lnTo>
                    <a:pt x="2261270" y="240279"/>
                  </a:lnTo>
                  <a:lnTo>
                    <a:pt x="2675538" y="480555"/>
                  </a:lnTo>
                  <a:lnTo>
                    <a:pt x="762000" y="480555"/>
                  </a:lnTo>
                  <a:lnTo>
                    <a:pt x="762000" y="480646"/>
                  </a:lnTo>
                  <a:lnTo>
                    <a:pt x="414427" y="480646"/>
                  </a:lnTo>
                  <a:lnTo>
                    <a:pt x="0" y="240278"/>
                  </a:lnTo>
                  <a:lnTo>
                    <a:pt x="414271" y="1"/>
                  </a:lnTo>
                  <a:lnTo>
                    <a:pt x="556052" y="1"/>
                  </a:ln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 b="1" dirty="0">
                <a:solidFill>
                  <a:srgbClr val="175861"/>
                </a:solidFill>
                <a:latin typeface="Avenir Next Demi Bold" panose="020B0503020202020204" pitchFamily="34" charset="0"/>
              </a:endParaRPr>
            </a:p>
          </p:txBody>
        </p:sp>
        <p:sp>
          <p:nvSpPr>
            <p:cNvPr id="278" name="Text">
              <a:extLst>
                <a:ext uri="{FF2B5EF4-FFF2-40B4-BE49-F238E27FC236}">
                  <a16:creationId xmlns:a16="http://schemas.microsoft.com/office/drawing/2014/main" id="{66A58F82-9E01-0941-B29E-78A0C024E0EF}"/>
                </a:ext>
              </a:extLst>
            </p:cNvPr>
            <p:cNvSpPr txBox="1"/>
            <p:nvPr/>
          </p:nvSpPr>
          <p:spPr>
            <a:xfrm rot="2491951">
              <a:off x="5121982" y="2882740"/>
              <a:ext cx="1472453" cy="38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b="1" dirty="0">
                  <a:solidFill>
                    <a:srgbClr val="175861"/>
                  </a:solidFill>
                  <a:latin typeface="Avenir Next Demi Bold" panose="020B0503020202020204" pitchFamily="34" charset="0"/>
                </a:rPr>
                <a:t>PLAN</a:t>
              </a:r>
            </a:p>
          </p:txBody>
        </p:sp>
      </p:grpSp>
      <p:grpSp>
        <p:nvGrpSpPr>
          <p:cNvPr id="281" name="Build">
            <a:extLst>
              <a:ext uri="{FF2B5EF4-FFF2-40B4-BE49-F238E27FC236}">
                <a16:creationId xmlns:a16="http://schemas.microsoft.com/office/drawing/2014/main" id="{832B9BC9-84B9-604A-8BF5-A1024C282BEA}"/>
              </a:ext>
            </a:extLst>
          </p:cNvPr>
          <p:cNvGrpSpPr/>
          <p:nvPr/>
        </p:nvGrpSpPr>
        <p:grpSpPr>
          <a:xfrm>
            <a:off x="2292056" y="2516647"/>
            <a:ext cx="1734577" cy="1442790"/>
            <a:chOff x="2210276" y="2726460"/>
            <a:chExt cx="1981198" cy="1647924"/>
          </a:xfrm>
        </p:grpSpPr>
        <p:sp>
          <p:nvSpPr>
            <p:cNvPr id="245" name="Arrow">
              <a:extLst>
                <a:ext uri="{FF2B5EF4-FFF2-40B4-BE49-F238E27FC236}">
                  <a16:creationId xmlns:a16="http://schemas.microsoft.com/office/drawing/2014/main" id="{A199E2B3-BF48-AD42-B39B-9054E7F924F5}"/>
                </a:ext>
              </a:extLst>
            </p:cNvPr>
            <p:cNvSpPr/>
            <p:nvPr/>
          </p:nvSpPr>
          <p:spPr>
            <a:xfrm rot="13274247">
              <a:off x="2210276" y="2726460"/>
              <a:ext cx="1981198" cy="1647924"/>
            </a:xfrm>
            <a:custGeom>
              <a:avLst/>
              <a:gdLst>
                <a:gd name="connsiteX0" fmla="*/ 1978710 w 1981198"/>
                <a:gd name="connsiteY0" fmla="*/ 1647924 h 1647924"/>
                <a:gd name="connsiteX1" fmla="*/ 1729153 w 1981198"/>
                <a:gd name="connsiteY1" fmla="*/ 1217653 h 1647924"/>
                <a:gd name="connsiteX2" fmla="*/ 1499826 w 1981198"/>
                <a:gd name="connsiteY2" fmla="*/ 1613044 h 1647924"/>
                <a:gd name="connsiteX3" fmla="*/ 1500553 w 1981198"/>
                <a:gd name="connsiteY3" fmla="*/ 1598653 h 1647924"/>
                <a:gd name="connsiteX4" fmla="*/ 1500554 w 1981198"/>
                <a:gd name="connsiteY4" fmla="*/ 1598653 h 1647924"/>
                <a:gd name="connsiteX5" fmla="*/ 816780 w 1981198"/>
                <a:gd name="connsiteY5" fmla="*/ 567078 h 1647924"/>
                <a:gd name="connsiteX6" fmla="*/ 762000 w 1981198"/>
                <a:gd name="connsiteY6" fmla="*/ 547029 h 1647924"/>
                <a:gd name="connsiteX7" fmla="*/ 762000 w 1981198"/>
                <a:gd name="connsiteY7" fmla="*/ 547029 h 1647924"/>
                <a:gd name="connsiteX8" fmla="*/ 713921 w 1981198"/>
                <a:gd name="connsiteY8" fmla="*/ 529432 h 1647924"/>
                <a:gd name="connsiteX9" fmla="*/ 495468 w 1981198"/>
                <a:gd name="connsiteY9" fmla="*/ 484879 h 1647924"/>
                <a:gd name="connsiteX10" fmla="*/ 417615 w 1981198"/>
                <a:gd name="connsiteY10" fmla="*/ 480948 h 1647924"/>
                <a:gd name="connsiteX11" fmla="*/ 0 w 1981198"/>
                <a:gd name="connsiteY11" fmla="*/ 238731 h 1647924"/>
                <a:gd name="connsiteX12" fmla="*/ 411606 w 1981198"/>
                <a:gd name="connsiteY12" fmla="*/ 0 h 1647924"/>
                <a:gd name="connsiteX13" fmla="*/ 544610 w 1981198"/>
                <a:gd name="connsiteY13" fmla="*/ 6716 h 1647924"/>
                <a:gd name="connsiteX14" fmla="*/ 703495 w 1981198"/>
                <a:gd name="connsiteY14" fmla="*/ 30964 h 1647924"/>
                <a:gd name="connsiteX15" fmla="*/ 761999 w 1981198"/>
                <a:gd name="connsiteY15" fmla="*/ 46008 h 1647924"/>
                <a:gd name="connsiteX16" fmla="*/ 761999 w 1981198"/>
                <a:gd name="connsiteY16" fmla="*/ 46007 h 1647924"/>
                <a:gd name="connsiteX17" fmla="*/ 856849 w 1981198"/>
                <a:gd name="connsiteY17" fmla="*/ 70395 h 1647924"/>
                <a:gd name="connsiteX18" fmla="*/ 1981198 w 1981198"/>
                <a:gd name="connsiteY18" fmla="*/ 1598653 h 164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81198" h="1647924">
                  <a:moveTo>
                    <a:pt x="1978710" y="1647924"/>
                  </a:moveTo>
                  <a:lnTo>
                    <a:pt x="1729153" y="1217653"/>
                  </a:lnTo>
                  <a:lnTo>
                    <a:pt x="1499826" y="1613044"/>
                  </a:lnTo>
                  <a:lnTo>
                    <a:pt x="1500553" y="1598653"/>
                  </a:lnTo>
                  <a:lnTo>
                    <a:pt x="1500554" y="1598653"/>
                  </a:lnTo>
                  <a:cubicBezTo>
                    <a:pt x="1500554" y="1134918"/>
                    <a:pt x="1218605" y="737036"/>
                    <a:pt x="816780" y="567078"/>
                  </a:cubicBezTo>
                  <a:lnTo>
                    <a:pt x="762000" y="547029"/>
                  </a:lnTo>
                  <a:lnTo>
                    <a:pt x="762000" y="547029"/>
                  </a:lnTo>
                  <a:lnTo>
                    <a:pt x="713921" y="529432"/>
                  </a:lnTo>
                  <a:cubicBezTo>
                    <a:pt x="643808" y="507625"/>
                    <a:pt x="570740" y="492524"/>
                    <a:pt x="495468" y="484879"/>
                  </a:cubicBezTo>
                  <a:lnTo>
                    <a:pt x="417615" y="480948"/>
                  </a:lnTo>
                  <a:lnTo>
                    <a:pt x="0" y="238731"/>
                  </a:lnTo>
                  <a:lnTo>
                    <a:pt x="411606" y="0"/>
                  </a:lnTo>
                  <a:lnTo>
                    <a:pt x="544610" y="6716"/>
                  </a:lnTo>
                  <a:cubicBezTo>
                    <a:pt x="598404" y="12179"/>
                    <a:pt x="651411" y="20307"/>
                    <a:pt x="703495" y="30964"/>
                  </a:cubicBezTo>
                  <a:lnTo>
                    <a:pt x="761999" y="46008"/>
                  </a:lnTo>
                  <a:lnTo>
                    <a:pt x="761999" y="46007"/>
                  </a:lnTo>
                  <a:lnTo>
                    <a:pt x="856849" y="70395"/>
                  </a:lnTo>
                  <a:cubicBezTo>
                    <a:pt x="1508240" y="272999"/>
                    <a:pt x="1981198" y="880593"/>
                    <a:pt x="1981198" y="1598653"/>
                  </a:cubicBez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 dirty="0"/>
            </a:p>
          </p:txBody>
        </p:sp>
        <p:sp>
          <p:nvSpPr>
            <p:cNvPr id="279" name="Text">
              <a:extLst>
                <a:ext uri="{FF2B5EF4-FFF2-40B4-BE49-F238E27FC236}">
                  <a16:creationId xmlns:a16="http://schemas.microsoft.com/office/drawing/2014/main" id="{B6CDBC26-8DA8-4F46-B1CD-3809070B9E2C}"/>
                </a:ext>
              </a:extLst>
            </p:cNvPr>
            <p:cNvSpPr txBox="1"/>
            <p:nvPr/>
          </p:nvSpPr>
          <p:spPr>
            <a:xfrm rot="16200000">
              <a:off x="2142602" y="3321534"/>
              <a:ext cx="1472453" cy="38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b="1" dirty="0">
                  <a:solidFill>
                    <a:srgbClr val="175861"/>
                  </a:solidFill>
                  <a:latin typeface="Avenir Next Demi Bold" panose="020B0503020202020204" pitchFamily="34" charset="0"/>
                </a:rPr>
                <a:t>BUILD</a:t>
              </a:r>
            </a:p>
          </p:txBody>
        </p:sp>
      </p:grpSp>
      <p:grpSp>
        <p:nvGrpSpPr>
          <p:cNvPr id="284" name="Test">
            <a:extLst>
              <a:ext uri="{FF2B5EF4-FFF2-40B4-BE49-F238E27FC236}">
                <a16:creationId xmlns:a16="http://schemas.microsoft.com/office/drawing/2014/main" id="{68F7EFB8-D361-0C48-90C4-6E1A85C7CA0E}"/>
              </a:ext>
            </a:extLst>
          </p:cNvPr>
          <p:cNvGrpSpPr/>
          <p:nvPr/>
        </p:nvGrpSpPr>
        <p:grpSpPr>
          <a:xfrm>
            <a:off x="3454240" y="3064836"/>
            <a:ext cx="1432360" cy="1734580"/>
            <a:chOff x="3537698" y="3352590"/>
            <a:chExt cx="1636012" cy="1981200"/>
          </a:xfrm>
        </p:grpSpPr>
        <p:sp>
          <p:nvSpPr>
            <p:cNvPr id="246" name="Arrow">
              <a:extLst>
                <a:ext uri="{FF2B5EF4-FFF2-40B4-BE49-F238E27FC236}">
                  <a16:creationId xmlns:a16="http://schemas.microsoft.com/office/drawing/2014/main" id="{9C8D1B8D-E596-154F-96F1-A526EF307290}"/>
                </a:ext>
              </a:extLst>
            </p:cNvPr>
            <p:cNvSpPr/>
            <p:nvPr/>
          </p:nvSpPr>
          <p:spPr>
            <a:xfrm rot="13274247">
              <a:off x="3537698" y="3352590"/>
              <a:ext cx="1636012" cy="1981200"/>
            </a:xfrm>
            <a:custGeom>
              <a:avLst/>
              <a:gdLst>
                <a:gd name="connsiteX0" fmla="*/ 230197 w 1636012"/>
                <a:gd name="connsiteY0" fmla="*/ 1981200 h 1981200"/>
                <a:gd name="connsiteX1" fmla="*/ 0 w 1636012"/>
                <a:gd name="connsiteY1" fmla="*/ 1584308 h 1981200"/>
                <a:gd name="connsiteX2" fmla="*/ 7459 w 1636012"/>
                <a:gd name="connsiteY2" fmla="*/ 1436589 h 1981200"/>
                <a:gd name="connsiteX3" fmla="*/ 31707 w 1636012"/>
                <a:gd name="connsiteY3" fmla="*/ 1277704 h 1981200"/>
                <a:gd name="connsiteX4" fmla="*/ 46750 w 1636012"/>
                <a:gd name="connsiteY4" fmla="*/ 1219200 h 1981200"/>
                <a:gd name="connsiteX5" fmla="*/ 46749 w 1636012"/>
                <a:gd name="connsiteY5" fmla="*/ 1219200 h 1981200"/>
                <a:gd name="connsiteX6" fmla="*/ 71138 w 1636012"/>
                <a:gd name="connsiteY6" fmla="*/ 1124349 h 1981200"/>
                <a:gd name="connsiteX7" fmla="*/ 1599396 w 1636012"/>
                <a:gd name="connsiteY7" fmla="*/ 0 h 1981200"/>
                <a:gd name="connsiteX8" fmla="*/ 1630003 w 1636012"/>
                <a:gd name="connsiteY8" fmla="*/ 1546 h 1981200"/>
                <a:gd name="connsiteX9" fmla="*/ 1218397 w 1636012"/>
                <a:gd name="connsiteY9" fmla="*/ 240277 h 1981200"/>
                <a:gd name="connsiteX10" fmla="*/ 1636012 w 1636012"/>
                <a:gd name="connsiteY10" fmla="*/ 482494 h 1981200"/>
                <a:gd name="connsiteX11" fmla="*/ 1599397 w 1636012"/>
                <a:gd name="connsiteY11" fmla="*/ 480645 h 1981200"/>
                <a:gd name="connsiteX12" fmla="*/ 567822 w 1636012"/>
                <a:gd name="connsiteY12" fmla="*/ 1164419 h 1981200"/>
                <a:gd name="connsiteX13" fmla="*/ 547772 w 1636012"/>
                <a:gd name="connsiteY13" fmla="*/ 1219200 h 1981200"/>
                <a:gd name="connsiteX14" fmla="*/ 547773 w 1636012"/>
                <a:gd name="connsiteY14" fmla="*/ 1219200 h 1981200"/>
                <a:gd name="connsiteX15" fmla="*/ 530176 w 1636012"/>
                <a:gd name="connsiteY15" fmla="*/ 1267279 h 1981200"/>
                <a:gd name="connsiteX16" fmla="*/ 485623 w 1636012"/>
                <a:gd name="connsiteY16" fmla="*/ 1485732 h 1981200"/>
                <a:gd name="connsiteX17" fmla="*/ 482577 w 1636012"/>
                <a:gd name="connsiteY17" fmla="*/ 1546063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6012" h="1981200">
                  <a:moveTo>
                    <a:pt x="230197" y="1981200"/>
                  </a:moveTo>
                  <a:lnTo>
                    <a:pt x="0" y="1584308"/>
                  </a:lnTo>
                  <a:lnTo>
                    <a:pt x="7459" y="1436589"/>
                  </a:lnTo>
                  <a:cubicBezTo>
                    <a:pt x="12922" y="1382795"/>
                    <a:pt x="21049" y="1329789"/>
                    <a:pt x="31707" y="1277704"/>
                  </a:cubicBezTo>
                  <a:lnTo>
                    <a:pt x="46750" y="1219200"/>
                  </a:lnTo>
                  <a:lnTo>
                    <a:pt x="46749" y="1219200"/>
                  </a:lnTo>
                  <a:lnTo>
                    <a:pt x="71138" y="1124349"/>
                  </a:lnTo>
                  <a:cubicBezTo>
                    <a:pt x="273742" y="472959"/>
                    <a:pt x="881336" y="0"/>
                    <a:pt x="1599396" y="0"/>
                  </a:cubicBezTo>
                  <a:lnTo>
                    <a:pt x="1630003" y="1546"/>
                  </a:lnTo>
                  <a:lnTo>
                    <a:pt x="1218397" y="240277"/>
                  </a:lnTo>
                  <a:lnTo>
                    <a:pt x="1636012" y="482494"/>
                  </a:lnTo>
                  <a:lnTo>
                    <a:pt x="1599397" y="480645"/>
                  </a:lnTo>
                  <a:cubicBezTo>
                    <a:pt x="1135662" y="480645"/>
                    <a:pt x="737780" y="762594"/>
                    <a:pt x="567822" y="1164419"/>
                  </a:cubicBezTo>
                  <a:lnTo>
                    <a:pt x="547772" y="1219200"/>
                  </a:lnTo>
                  <a:lnTo>
                    <a:pt x="547773" y="1219200"/>
                  </a:lnTo>
                  <a:lnTo>
                    <a:pt x="530176" y="1267279"/>
                  </a:lnTo>
                  <a:cubicBezTo>
                    <a:pt x="508369" y="1337392"/>
                    <a:pt x="493268" y="1410460"/>
                    <a:pt x="485623" y="1485732"/>
                  </a:cubicBezTo>
                  <a:lnTo>
                    <a:pt x="482577" y="1546063"/>
                  </a:lnTo>
                  <a:close/>
                </a:path>
              </a:pathLst>
            </a:custGeom>
            <a:solidFill>
              <a:srgbClr val="F6F2CE"/>
            </a:solidFill>
            <a:ln w="38100">
              <a:solidFill>
                <a:srgbClr val="F3C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 dirty="0"/>
            </a:p>
          </p:txBody>
        </p:sp>
        <p:sp>
          <p:nvSpPr>
            <p:cNvPr id="283" name="Text">
              <a:extLst>
                <a:ext uri="{FF2B5EF4-FFF2-40B4-BE49-F238E27FC236}">
                  <a16:creationId xmlns:a16="http://schemas.microsoft.com/office/drawing/2014/main" id="{F75D9376-6B4B-414C-81E8-78BCE4DA0A0C}"/>
                </a:ext>
              </a:extLst>
            </p:cNvPr>
            <p:cNvSpPr txBox="1"/>
            <p:nvPr/>
          </p:nvSpPr>
          <p:spPr>
            <a:xfrm>
              <a:off x="3583920" y="4525489"/>
              <a:ext cx="1472453" cy="38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b="1" dirty="0">
                  <a:solidFill>
                    <a:srgbClr val="175861"/>
                  </a:solidFill>
                  <a:latin typeface="Avenir Next Demi Bold" panose="020B0503020202020204" pitchFamily="34" charset="0"/>
                </a:rPr>
                <a:t>TEST</a:t>
              </a:r>
            </a:p>
          </p:txBody>
        </p:sp>
      </p:grpSp>
      <p:grpSp>
        <p:nvGrpSpPr>
          <p:cNvPr id="287" name="Release">
            <a:extLst>
              <a:ext uri="{FF2B5EF4-FFF2-40B4-BE49-F238E27FC236}">
                <a16:creationId xmlns:a16="http://schemas.microsoft.com/office/drawing/2014/main" id="{02880785-677C-6E4E-9D97-6C97DD5A17D6}"/>
              </a:ext>
            </a:extLst>
          </p:cNvPr>
          <p:cNvGrpSpPr/>
          <p:nvPr/>
        </p:nvGrpSpPr>
        <p:grpSpPr>
          <a:xfrm>
            <a:off x="5527006" y="1582820"/>
            <a:ext cx="820026" cy="2659866"/>
            <a:chOff x="5905167" y="1659863"/>
            <a:chExt cx="936616" cy="3038042"/>
          </a:xfrm>
        </p:grpSpPr>
        <p:sp>
          <p:nvSpPr>
            <p:cNvPr id="274" name="Arrow">
              <a:extLst>
                <a:ext uri="{FF2B5EF4-FFF2-40B4-BE49-F238E27FC236}">
                  <a16:creationId xmlns:a16="http://schemas.microsoft.com/office/drawing/2014/main" id="{0631A179-240D-5842-9603-B864EA9900A3}"/>
                </a:ext>
              </a:extLst>
            </p:cNvPr>
            <p:cNvSpPr/>
            <p:nvPr/>
          </p:nvSpPr>
          <p:spPr>
            <a:xfrm rot="13274247">
              <a:off x="5905167" y="1659863"/>
              <a:ext cx="502028" cy="3038042"/>
            </a:xfrm>
            <a:custGeom>
              <a:avLst/>
              <a:gdLst>
                <a:gd name="connsiteX0" fmla="*/ 499294 w 502028"/>
                <a:gd name="connsiteY0" fmla="*/ 1162852 h 3038042"/>
                <a:gd name="connsiteX1" fmla="*/ 18648 w 502028"/>
                <a:gd name="connsiteY1" fmla="*/ 1162852 h 3038042"/>
                <a:gd name="connsiteX2" fmla="*/ 18648 w 502028"/>
                <a:gd name="connsiteY2" fmla="*/ 54426 h 3038042"/>
                <a:gd name="connsiteX3" fmla="*/ 19451 w 502028"/>
                <a:gd name="connsiteY3" fmla="*/ 38449 h 3038042"/>
                <a:gd name="connsiteX4" fmla="*/ 249648 w 502028"/>
                <a:gd name="connsiteY4" fmla="*/ 437463 h 3038042"/>
                <a:gd name="connsiteX5" fmla="*/ 502028 w 502028"/>
                <a:gd name="connsiteY5" fmla="*/ 0 h 3038042"/>
                <a:gd name="connsiteX6" fmla="*/ 499294 w 502028"/>
                <a:gd name="connsiteY6" fmla="*/ 54427 h 3038042"/>
                <a:gd name="connsiteX7" fmla="*/ 249647 w 502028"/>
                <a:gd name="connsiteY7" fmla="*/ 3038042 h 3038042"/>
                <a:gd name="connsiteX8" fmla="*/ 0 w 502028"/>
                <a:gd name="connsiteY8" fmla="*/ 2607616 h 3038042"/>
                <a:gd name="connsiteX9" fmla="*/ 0 w 502028"/>
                <a:gd name="connsiteY9" fmla="*/ 2276041 h 3038042"/>
                <a:gd name="connsiteX10" fmla="*/ 1 w 502028"/>
                <a:gd name="connsiteY10" fmla="*/ 2276041 h 3038042"/>
                <a:gd name="connsiteX11" fmla="*/ 1 w 502028"/>
                <a:gd name="connsiteY11" fmla="*/ 2276040 h 3038042"/>
                <a:gd name="connsiteX12" fmla="*/ 1 w 502028"/>
                <a:gd name="connsiteY12" fmla="*/ 1972275 h 3038042"/>
                <a:gd name="connsiteX13" fmla="*/ 1 w 502028"/>
                <a:gd name="connsiteY13" fmla="*/ 1695658 h 3038042"/>
                <a:gd name="connsiteX14" fmla="*/ 480647 w 502028"/>
                <a:gd name="connsiteY14" fmla="*/ 1695658 h 3038042"/>
                <a:gd name="connsiteX15" fmla="*/ 480647 w 502028"/>
                <a:gd name="connsiteY15" fmla="*/ 1972275 h 3038042"/>
                <a:gd name="connsiteX16" fmla="*/ 480647 w 502028"/>
                <a:gd name="connsiteY16" fmla="*/ 2276040 h 3038042"/>
                <a:gd name="connsiteX17" fmla="*/ 480647 w 502028"/>
                <a:gd name="connsiteY17" fmla="*/ 2406340 h 3038042"/>
                <a:gd name="connsiteX18" fmla="*/ 480646 w 502028"/>
                <a:gd name="connsiteY18" fmla="*/ 2406340 h 3038042"/>
                <a:gd name="connsiteX19" fmla="*/ 480646 w 502028"/>
                <a:gd name="connsiteY19" fmla="*/ 2639768 h 303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2028" h="3038042">
                  <a:moveTo>
                    <a:pt x="499294" y="1162852"/>
                  </a:moveTo>
                  <a:lnTo>
                    <a:pt x="18648" y="1162852"/>
                  </a:lnTo>
                  <a:lnTo>
                    <a:pt x="18648" y="54426"/>
                  </a:lnTo>
                  <a:lnTo>
                    <a:pt x="19451" y="38449"/>
                  </a:lnTo>
                  <a:lnTo>
                    <a:pt x="249648" y="437463"/>
                  </a:lnTo>
                  <a:lnTo>
                    <a:pt x="502028" y="0"/>
                  </a:lnTo>
                  <a:lnTo>
                    <a:pt x="499294" y="54427"/>
                  </a:lnTo>
                  <a:close/>
                  <a:moveTo>
                    <a:pt x="249647" y="3038042"/>
                  </a:moveTo>
                  <a:lnTo>
                    <a:pt x="0" y="2607616"/>
                  </a:lnTo>
                  <a:lnTo>
                    <a:pt x="0" y="2276041"/>
                  </a:lnTo>
                  <a:lnTo>
                    <a:pt x="1" y="2276041"/>
                  </a:lnTo>
                  <a:lnTo>
                    <a:pt x="1" y="2276040"/>
                  </a:lnTo>
                  <a:lnTo>
                    <a:pt x="1" y="1972275"/>
                  </a:lnTo>
                  <a:lnTo>
                    <a:pt x="1" y="1695658"/>
                  </a:lnTo>
                  <a:lnTo>
                    <a:pt x="480647" y="1695658"/>
                  </a:lnTo>
                  <a:lnTo>
                    <a:pt x="480647" y="1972275"/>
                  </a:lnTo>
                  <a:lnTo>
                    <a:pt x="480647" y="2276040"/>
                  </a:lnTo>
                  <a:lnTo>
                    <a:pt x="480647" y="2406340"/>
                  </a:lnTo>
                  <a:lnTo>
                    <a:pt x="480646" y="2406340"/>
                  </a:lnTo>
                  <a:lnTo>
                    <a:pt x="480646" y="2639768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 dirty="0"/>
            </a:p>
          </p:txBody>
        </p:sp>
        <p:sp>
          <p:nvSpPr>
            <p:cNvPr id="286" name="Text">
              <a:extLst>
                <a:ext uri="{FF2B5EF4-FFF2-40B4-BE49-F238E27FC236}">
                  <a16:creationId xmlns:a16="http://schemas.microsoft.com/office/drawing/2014/main" id="{7ACFA68E-B002-174C-A3E8-9DD6942C6893}"/>
                </a:ext>
              </a:extLst>
            </p:cNvPr>
            <p:cNvSpPr txBox="1"/>
            <p:nvPr/>
          </p:nvSpPr>
          <p:spPr>
            <a:xfrm rot="18589489">
              <a:off x="5912212" y="2472234"/>
              <a:ext cx="1472453" cy="38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b="1" dirty="0">
                  <a:solidFill>
                    <a:srgbClr val="F6F2CE"/>
                  </a:solidFill>
                  <a:latin typeface="Avenir Next Demi Bold" panose="020B0503020202020204" pitchFamily="34" charset="0"/>
                </a:rPr>
                <a:t>RELEASE</a:t>
              </a:r>
            </a:p>
          </p:txBody>
        </p:sp>
      </p:grpSp>
      <p:grpSp>
        <p:nvGrpSpPr>
          <p:cNvPr id="289" name="Deploy">
            <a:extLst>
              <a:ext uri="{FF2B5EF4-FFF2-40B4-BE49-F238E27FC236}">
                <a16:creationId xmlns:a16="http://schemas.microsoft.com/office/drawing/2014/main" id="{03F0B856-6538-1B45-9FF6-61EF87AC0905}"/>
              </a:ext>
            </a:extLst>
          </p:cNvPr>
          <p:cNvGrpSpPr/>
          <p:nvPr/>
        </p:nvGrpSpPr>
        <p:grpSpPr>
          <a:xfrm>
            <a:off x="6520739" y="1274426"/>
            <a:ext cx="1734579" cy="1553435"/>
            <a:chOff x="7040189" y="1307622"/>
            <a:chExt cx="1981200" cy="1774300"/>
          </a:xfrm>
        </p:grpSpPr>
        <p:sp>
          <p:nvSpPr>
            <p:cNvPr id="247" name="Arrow">
              <a:extLst>
                <a:ext uri="{FF2B5EF4-FFF2-40B4-BE49-F238E27FC236}">
                  <a16:creationId xmlns:a16="http://schemas.microsoft.com/office/drawing/2014/main" id="{D986EEAC-2ED6-E846-A272-26CC4B12131A}"/>
                </a:ext>
              </a:extLst>
            </p:cNvPr>
            <p:cNvSpPr/>
            <p:nvPr/>
          </p:nvSpPr>
          <p:spPr>
            <a:xfrm rot="13274247">
              <a:off x="7040189" y="1307622"/>
              <a:ext cx="1981200" cy="1774300"/>
            </a:xfrm>
            <a:custGeom>
              <a:avLst/>
              <a:gdLst>
                <a:gd name="connsiteX0" fmla="*/ 467605 w 1981200"/>
                <a:gd name="connsiteY0" fmla="*/ 1774300 h 1774300"/>
                <a:gd name="connsiteX1" fmla="*/ 0 w 1981200"/>
                <a:gd name="connsiteY1" fmla="*/ 1503089 h 1774300"/>
                <a:gd name="connsiteX2" fmla="*/ 355752 w 1981200"/>
                <a:gd name="connsiteY2" fmla="*/ 1296753 h 1774300"/>
                <a:gd name="connsiteX3" fmla="*/ 380999 w 1981200"/>
                <a:gd name="connsiteY3" fmla="*/ 1298028 h 1774300"/>
                <a:gd name="connsiteX4" fmla="*/ 713920 w 1981200"/>
                <a:gd name="connsiteY4" fmla="*/ 1247695 h 1774300"/>
                <a:gd name="connsiteX5" fmla="*/ 762000 w 1981200"/>
                <a:gd name="connsiteY5" fmla="*/ 1230098 h 1774300"/>
                <a:gd name="connsiteX6" fmla="*/ 762000 w 1981200"/>
                <a:gd name="connsiteY6" fmla="*/ 1230097 h 1774300"/>
                <a:gd name="connsiteX7" fmla="*/ 816780 w 1981200"/>
                <a:gd name="connsiteY7" fmla="*/ 1210047 h 1774300"/>
                <a:gd name="connsiteX8" fmla="*/ 1500554 w 1981200"/>
                <a:gd name="connsiteY8" fmla="*/ 178472 h 1774300"/>
                <a:gd name="connsiteX9" fmla="*/ 1500554 w 1981200"/>
                <a:gd name="connsiteY9" fmla="*/ 0 h 1774300"/>
                <a:gd name="connsiteX10" fmla="*/ 1750201 w 1981200"/>
                <a:gd name="connsiteY10" fmla="*/ 430426 h 1774300"/>
                <a:gd name="connsiteX11" fmla="*/ 1981200 w 1981200"/>
                <a:gd name="connsiteY11" fmla="*/ 32152 h 1774300"/>
                <a:gd name="connsiteX12" fmla="*/ 1981200 w 1981200"/>
                <a:gd name="connsiteY12" fmla="*/ 178472 h 1774300"/>
                <a:gd name="connsiteX13" fmla="*/ 856851 w 1981200"/>
                <a:gd name="connsiteY13" fmla="*/ 1706730 h 1774300"/>
                <a:gd name="connsiteX14" fmla="*/ 762000 w 1981200"/>
                <a:gd name="connsiteY14" fmla="*/ 1731119 h 1774300"/>
                <a:gd name="connsiteX15" fmla="*/ 762000 w 1981200"/>
                <a:gd name="connsiteY15" fmla="*/ 1731120 h 1774300"/>
                <a:gd name="connsiteX16" fmla="*/ 703496 w 1981200"/>
                <a:gd name="connsiteY16" fmla="*/ 1746163 h 1774300"/>
                <a:gd name="connsiteX17" fmla="*/ 544611 w 1981200"/>
                <a:gd name="connsiteY17" fmla="*/ 1770411 h 177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81200" h="1774300">
                  <a:moveTo>
                    <a:pt x="467605" y="1774300"/>
                  </a:moveTo>
                  <a:lnTo>
                    <a:pt x="0" y="1503089"/>
                  </a:lnTo>
                  <a:lnTo>
                    <a:pt x="355752" y="1296753"/>
                  </a:lnTo>
                  <a:lnTo>
                    <a:pt x="380999" y="1298028"/>
                  </a:lnTo>
                  <a:cubicBezTo>
                    <a:pt x="496933" y="1298028"/>
                    <a:pt x="608751" y="1280406"/>
                    <a:pt x="713920" y="1247695"/>
                  </a:cubicBezTo>
                  <a:lnTo>
                    <a:pt x="762000" y="1230098"/>
                  </a:lnTo>
                  <a:lnTo>
                    <a:pt x="762000" y="1230097"/>
                  </a:lnTo>
                  <a:lnTo>
                    <a:pt x="816780" y="1210047"/>
                  </a:lnTo>
                  <a:cubicBezTo>
                    <a:pt x="1218606" y="1040089"/>
                    <a:pt x="1500554" y="642207"/>
                    <a:pt x="1500554" y="178472"/>
                  </a:cubicBezTo>
                  <a:lnTo>
                    <a:pt x="1500554" y="0"/>
                  </a:lnTo>
                  <a:lnTo>
                    <a:pt x="1750201" y="430426"/>
                  </a:lnTo>
                  <a:lnTo>
                    <a:pt x="1981200" y="32152"/>
                  </a:lnTo>
                  <a:lnTo>
                    <a:pt x="1981200" y="178472"/>
                  </a:lnTo>
                  <a:cubicBezTo>
                    <a:pt x="1981200" y="896532"/>
                    <a:pt x="1508242" y="1504127"/>
                    <a:pt x="856851" y="1706730"/>
                  </a:cubicBezTo>
                  <a:lnTo>
                    <a:pt x="762000" y="1731119"/>
                  </a:lnTo>
                  <a:lnTo>
                    <a:pt x="762000" y="1731120"/>
                  </a:lnTo>
                  <a:lnTo>
                    <a:pt x="703496" y="1746163"/>
                  </a:lnTo>
                  <a:cubicBezTo>
                    <a:pt x="651412" y="1756821"/>
                    <a:pt x="598405" y="1764948"/>
                    <a:pt x="544611" y="1770411"/>
                  </a:cubicBez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/>
            </a:p>
          </p:txBody>
        </p:sp>
        <p:sp>
          <p:nvSpPr>
            <p:cNvPr id="288" name="Text">
              <a:extLst>
                <a:ext uri="{FF2B5EF4-FFF2-40B4-BE49-F238E27FC236}">
                  <a16:creationId xmlns:a16="http://schemas.microsoft.com/office/drawing/2014/main" id="{330ECAF1-2E6B-DF47-A216-B6C836E6B1CF}"/>
                </a:ext>
              </a:extLst>
            </p:cNvPr>
            <p:cNvSpPr txBox="1"/>
            <p:nvPr/>
          </p:nvSpPr>
          <p:spPr>
            <a:xfrm>
              <a:off x="7292012" y="1638628"/>
              <a:ext cx="1472453" cy="38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b="1" dirty="0">
                  <a:solidFill>
                    <a:srgbClr val="F6F2CE"/>
                  </a:solidFill>
                  <a:latin typeface="Avenir Next Demi Bold" panose="020B0503020202020204" pitchFamily="34" charset="0"/>
                </a:rPr>
                <a:t>DEPLOY</a:t>
              </a:r>
            </a:p>
          </p:txBody>
        </p:sp>
      </p:grpSp>
      <p:grpSp>
        <p:nvGrpSpPr>
          <p:cNvPr id="291" name="Operate">
            <a:extLst>
              <a:ext uri="{FF2B5EF4-FFF2-40B4-BE49-F238E27FC236}">
                <a16:creationId xmlns:a16="http://schemas.microsoft.com/office/drawing/2014/main" id="{3416C2F1-D0F2-1B44-845F-E04229E07DCF}"/>
              </a:ext>
            </a:extLst>
          </p:cNvPr>
          <p:cNvGrpSpPr/>
          <p:nvPr/>
        </p:nvGrpSpPr>
        <p:grpSpPr>
          <a:xfrm>
            <a:off x="7492504" y="2036433"/>
            <a:ext cx="1473082" cy="1734580"/>
            <a:chOff x="8150118" y="2177970"/>
            <a:chExt cx="1682523" cy="1981200"/>
          </a:xfrm>
        </p:grpSpPr>
        <p:sp>
          <p:nvSpPr>
            <p:cNvPr id="248" name="Arrow">
              <a:extLst>
                <a:ext uri="{FF2B5EF4-FFF2-40B4-BE49-F238E27FC236}">
                  <a16:creationId xmlns:a16="http://schemas.microsoft.com/office/drawing/2014/main" id="{166B3BF1-D722-0945-A97E-725CB4CF1400}"/>
                </a:ext>
              </a:extLst>
            </p:cNvPr>
            <p:cNvSpPr/>
            <p:nvPr/>
          </p:nvSpPr>
          <p:spPr>
            <a:xfrm rot="13274247">
              <a:off x="8150118" y="2177970"/>
              <a:ext cx="1682523" cy="1981200"/>
            </a:xfrm>
            <a:custGeom>
              <a:avLst/>
              <a:gdLst>
                <a:gd name="connsiteX0" fmla="*/ 1595918 w 1682523"/>
                <a:gd name="connsiteY0" fmla="*/ 1981200 h 1981200"/>
                <a:gd name="connsiteX1" fmla="*/ 67660 w 1682523"/>
                <a:gd name="connsiteY1" fmla="*/ 856851 h 1981200"/>
                <a:gd name="connsiteX2" fmla="*/ 43271 w 1682523"/>
                <a:gd name="connsiteY2" fmla="*/ 762000 h 1981200"/>
                <a:gd name="connsiteX3" fmla="*/ 28228 w 1682523"/>
                <a:gd name="connsiteY3" fmla="*/ 703496 h 1981200"/>
                <a:gd name="connsiteX4" fmla="*/ 3980 w 1682523"/>
                <a:gd name="connsiteY4" fmla="*/ 544611 h 1981200"/>
                <a:gd name="connsiteX5" fmla="*/ 0 w 1682523"/>
                <a:gd name="connsiteY5" fmla="*/ 465790 h 1981200"/>
                <a:gd name="connsiteX6" fmla="*/ 270158 w 1682523"/>
                <a:gd name="connsiteY6" fmla="*/ 0 h 1981200"/>
                <a:gd name="connsiteX7" fmla="*/ 477547 w 1682523"/>
                <a:gd name="connsiteY7" fmla="*/ 357566 h 1981200"/>
                <a:gd name="connsiteX8" fmla="*/ 476363 w 1682523"/>
                <a:gd name="connsiteY8" fmla="*/ 381000 h 1981200"/>
                <a:gd name="connsiteX9" fmla="*/ 476362 w 1682523"/>
                <a:gd name="connsiteY9" fmla="*/ 381000 h 1981200"/>
                <a:gd name="connsiteX10" fmla="*/ 526695 w 1682523"/>
                <a:gd name="connsiteY10" fmla="*/ 713921 h 1981200"/>
                <a:gd name="connsiteX11" fmla="*/ 544292 w 1682523"/>
                <a:gd name="connsiteY11" fmla="*/ 762000 h 1981200"/>
                <a:gd name="connsiteX12" fmla="*/ 564342 w 1682523"/>
                <a:gd name="connsiteY12" fmla="*/ 816781 h 1981200"/>
                <a:gd name="connsiteX13" fmla="*/ 1481449 w 1682523"/>
                <a:gd name="connsiteY13" fmla="*/ 1494775 h 1981200"/>
                <a:gd name="connsiteX14" fmla="*/ 1570670 w 1682523"/>
                <a:gd name="connsiteY14" fmla="*/ 1499280 h 1981200"/>
                <a:gd name="connsiteX15" fmla="*/ 1214918 w 1682523"/>
                <a:gd name="connsiteY15" fmla="*/ 1705616 h 1981200"/>
                <a:gd name="connsiteX16" fmla="*/ 1682523 w 1682523"/>
                <a:gd name="connsiteY16" fmla="*/ 1976827 h 19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82523" h="1981200">
                  <a:moveTo>
                    <a:pt x="1595918" y="1981200"/>
                  </a:moveTo>
                  <a:cubicBezTo>
                    <a:pt x="877858" y="1981200"/>
                    <a:pt x="270264" y="1508242"/>
                    <a:pt x="67660" y="856851"/>
                  </a:cubicBezTo>
                  <a:lnTo>
                    <a:pt x="43271" y="762000"/>
                  </a:lnTo>
                  <a:lnTo>
                    <a:pt x="28228" y="703496"/>
                  </a:lnTo>
                  <a:cubicBezTo>
                    <a:pt x="17571" y="651412"/>
                    <a:pt x="9443" y="598405"/>
                    <a:pt x="3980" y="544611"/>
                  </a:cubicBezTo>
                  <a:lnTo>
                    <a:pt x="0" y="465790"/>
                  </a:lnTo>
                  <a:lnTo>
                    <a:pt x="270158" y="0"/>
                  </a:lnTo>
                  <a:lnTo>
                    <a:pt x="477547" y="357566"/>
                  </a:lnTo>
                  <a:lnTo>
                    <a:pt x="476363" y="381000"/>
                  </a:lnTo>
                  <a:lnTo>
                    <a:pt x="476362" y="381000"/>
                  </a:lnTo>
                  <a:cubicBezTo>
                    <a:pt x="476362" y="496934"/>
                    <a:pt x="493984" y="608752"/>
                    <a:pt x="526695" y="713921"/>
                  </a:cubicBezTo>
                  <a:lnTo>
                    <a:pt x="544292" y="762000"/>
                  </a:lnTo>
                  <a:lnTo>
                    <a:pt x="564342" y="816781"/>
                  </a:lnTo>
                  <a:cubicBezTo>
                    <a:pt x="720137" y="1185121"/>
                    <a:pt x="1067452" y="1452731"/>
                    <a:pt x="1481449" y="1494775"/>
                  </a:cubicBezTo>
                  <a:lnTo>
                    <a:pt x="1570670" y="1499280"/>
                  </a:lnTo>
                  <a:lnTo>
                    <a:pt x="1214918" y="1705616"/>
                  </a:lnTo>
                  <a:lnTo>
                    <a:pt x="1682523" y="1976827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/>
            </a:p>
          </p:txBody>
        </p:sp>
        <p:sp>
          <p:nvSpPr>
            <p:cNvPr id="290" name="Text">
              <a:extLst>
                <a:ext uri="{FF2B5EF4-FFF2-40B4-BE49-F238E27FC236}">
                  <a16:creationId xmlns:a16="http://schemas.microsoft.com/office/drawing/2014/main" id="{A4020E29-18B5-C84D-A88D-CDBBA06D0BEE}"/>
                </a:ext>
              </a:extLst>
            </p:cNvPr>
            <p:cNvSpPr txBox="1"/>
            <p:nvPr/>
          </p:nvSpPr>
          <p:spPr>
            <a:xfrm rot="5400000">
              <a:off x="8553480" y="3019854"/>
              <a:ext cx="1472451" cy="38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b="1" dirty="0">
                  <a:solidFill>
                    <a:srgbClr val="F6F2CE"/>
                  </a:solidFill>
                  <a:latin typeface="Avenir Next Demi Bold" panose="020B0503020202020204" pitchFamily="34" charset="0"/>
                </a:rPr>
                <a:t>OPERATE</a:t>
              </a:r>
            </a:p>
          </p:txBody>
        </p:sp>
      </p:grpSp>
      <p:grpSp>
        <p:nvGrpSpPr>
          <p:cNvPr id="294" name="Monitor">
            <a:extLst>
              <a:ext uri="{FF2B5EF4-FFF2-40B4-BE49-F238E27FC236}">
                <a16:creationId xmlns:a16="http://schemas.microsoft.com/office/drawing/2014/main" id="{BB25632F-595B-BE4E-80E2-DC71275465D9}"/>
              </a:ext>
            </a:extLst>
          </p:cNvPr>
          <p:cNvGrpSpPr/>
          <p:nvPr/>
        </p:nvGrpSpPr>
        <p:grpSpPr>
          <a:xfrm>
            <a:off x="6184938" y="2872644"/>
            <a:ext cx="2068152" cy="1475242"/>
            <a:chOff x="6656644" y="3133073"/>
            <a:chExt cx="2362200" cy="1684990"/>
          </a:xfrm>
        </p:grpSpPr>
        <p:sp>
          <p:nvSpPr>
            <p:cNvPr id="249" name="Arrow">
              <a:extLst>
                <a:ext uri="{FF2B5EF4-FFF2-40B4-BE49-F238E27FC236}">
                  <a16:creationId xmlns:a16="http://schemas.microsoft.com/office/drawing/2014/main" id="{CFAEC46D-295A-B14D-8C5F-0D83F99246A9}"/>
                </a:ext>
              </a:extLst>
            </p:cNvPr>
            <p:cNvSpPr/>
            <p:nvPr/>
          </p:nvSpPr>
          <p:spPr>
            <a:xfrm rot="13274247">
              <a:off x="6656644" y="3133073"/>
              <a:ext cx="2362200" cy="1684990"/>
            </a:xfrm>
            <a:custGeom>
              <a:avLst/>
              <a:gdLst>
                <a:gd name="connsiteX0" fmla="*/ 4282 w 2362200"/>
                <a:gd name="connsiteY0" fmla="*/ 1684990 h 1684990"/>
                <a:gd name="connsiteX1" fmla="*/ 0 w 2362200"/>
                <a:gd name="connsiteY1" fmla="*/ 1600200 h 1684990"/>
                <a:gd name="connsiteX2" fmla="*/ 1600200 w 2362200"/>
                <a:gd name="connsiteY2" fmla="*/ 0 h 1684990"/>
                <a:gd name="connsiteX3" fmla="*/ 1947930 w 2362200"/>
                <a:gd name="connsiteY3" fmla="*/ 0 h 1684990"/>
                <a:gd name="connsiteX4" fmla="*/ 2362200 w 2362200"/>
                <a:gd name="connsiteY4" fmla="*/ 240277 h 1684990"/>
                <a:gd name="connsiteX5" fmla="*/ 1947773 w 2362200"/>
                <a:gd name="connsiteY5" fmla="*/ 480645 h 1684990"/>
                <a:gd name="connsiteX6" fmla="*/ 1600200 w 2362200"/>
                <a:gd name="connsiteY6" fmla="*/ 480645 h 1684990"/>
                <a:gd name="connsiteX7" fmla="*/ 486425 w 2362200"/>
                <a:gd name="connsiteY7" fmla="*/ 1485732 h 1684990"/>
                <a:gd name="connsiteX8" fmla="*/ 481829 w 2362200"/>
                <a:gd name="connsiteY8" fmla="*/ 1576766 h 1684990"/>
                <a:gd name="connsiteX9" fmla="*/ 274440 w 2362200"/>
                <a:gd name="connsiteY9" fmla="*/ 1219200 h 168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2200" h="1684990">
                  <a:moveTo>
                    <a:pt x="4282" y="1684990"/>
                  </a:moveTo>
                  <a:lnTo>
                    <a:pt x="0" y="1600200"/>
                  </a:lnTo>
                  <a:cubicBezTo>
                    <a:pt x="0" y="716434"/>
                    <a:pt x="716434" y="0"/>
                    <a:pt x="1600200" y="0"/>
                  </a:cubicBezTo>
                  <a:lnTo>
                    <a:pt x="1947930" y="0"/>
                  </a:lnTo>
                  <a:lnTo>
                    <a:pt x="2362200" y="240277"/>
                  </a:lnTo>
                  <a:lnTo>
                    <a:pt x="1947773" y="480645"/>
                  </a:lnTo>
                  <a:lnTo>
                    <a:pt x="1600200" y="480645"/>
                  </a:lnTo>
                  <a:cubicBezTo>
                    <a:pt x="1020532" y="480645"/>
                    <a:pt x="543758" y="921190"/>
                    <a:pt x="486425" y="1485732"/>
                  </a:cubicBezTo>
                  <a:lnTo>
                    <a:pt x="481829" y="1576766"/>
                  </a:lnTo>
                  <a:lnTo>
                    <a:pt x="274440" y="1219200"/>
                  </a:lnTo>
                  <a:close/>
                </a:path>
              </a:pathLst>
            </a:custGeom>
            <a:solidFill>
              <a:srgbClr val="F3CA47"/>
            </a:solidFill>
            <a:ln w="38100"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 dirty="0"/>
            </a:p>
          </p:txBody>
        </p:sp>
        <p:sp>
          <p:nvSpPr>
            <p:cNvPr id="293" name="Text">
              <a:extLst>
                <a:ext uri="{FF2B5EF4-FFF2-40B4-BE49-F238E27FC236}">
                  <a16:creationId xmlns:a16="http://schemas.microsoft.com/office/drawing/2014/main" id="{6D67C0A1-3874-E74E-8075-A4B1C3ADD721}"/>
                </a:ext>
              </a:extLst>
            </p:cNvPr>
            <p:cNvSpPr txBox="1"/>
            <p:nvPr/>
          </p:nvSpPr>
          <p:spPr>
            <a:xfrm>
              <a:off x="7292013" y="4295009"/>
              <a:ext cx="1472453" cy="386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600" b="1" dirty="0">
                  <a:solidFill>
                    <a:srgbClr val="F6F2CE"/>
                  </a:solidFill>
                  <a:latin typeface="Avenir Next Demi Bold" panose="020B0503020202020204" pitchFamily="34" charset="0"/>
                </a:rPr>
                <a:t>MONITOR</a:t>
              </a:r>
            </a:p>
          </p:txBody>
        </p:sp>
      </p:grpSp>
      <p:grpSp>
        <p:nvGrpSpPr>
          <p:cNvPr id="305" name="Manage Digital Supply Chain">
            <a:extLst>
              <a:ext uri="{FF2B5EF4-FFF2-40B4-BE49-F238E27FC236}">
                <a16:creationId xmlns:a16="http://schemas.microsoft.com/office/drawing/2014/main" id="{AAC40CE7-94FF-BB48-8C42-1BA2F0AF367D}"/>
              </a:ext>
            </a:extLst>
          </p:cNvPr>
          <p:cNvGrpSpPr/>
          <p:nvPr/>
        </p:nvGrpSpPr>
        <p:grpSpPr>
          <a:xfrm>
            <a:off x="779197" y="190344"/>
            <a:ext cx="2255165" cy="1837946"/>
            <a:chOff x="182532" y="213737"/>
            <a:chExt cx="2575802" cy="2099263"/>
          </a:xfrm>
        </p:grpSpPr>
        <p:sp>
          <p:nvSpPr>
            <p:cNvPr id="295" name="Digital supply chain">
              <a:extLst>
                <a:ext uri="{FF2B5EF4-FFF2-40B4-BE49-F238E27FC236}">
                  <a16:creationId xmlns:a16="http://schemas.microsoft.com/office/drawing/2014/main" id="{3FEB4E19-172F-724B-9E40-E2ACA2EA43D7}"/>
                </a:ext>
              </a:extLst>
            </p:cNvPr>
            <p:cNvSpPr txBox="1"/>
            <p:nvPr/>
          </p:nvSpPr>
          <p:spPr>
            <a:xfrm>
              <a:off x="187133" y="213737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Manage digital supply chain</a:t>
              </a:r>
            </a:p>
          </p:txBody>
        </p:sp>
        <p:sp>
          <p:nvSpPr>
            <p:cNvPr id="300" name="SCA">
              <a:extLst>
                <a:ext uri="{FF2B5EF4-FFF2-40B4-BE49-F238E27FC236}">
                  <a16:creationId xmlns:a16="http://schemas.microsoft.com/office/drawing/2014/main" id="{EAEDFC79-34C2-8348-B641-1574133EABB4}"/>
                </a:ext>
              </a:extLst>
            </p:cNvPr>
            <p:cNvSpPr txBox="1"/>
            <p:nvPr/>
          </p:nvSpPr>
          <p:spPr>
            <a:xfrm>
              <a:off x="462579" y="623620"/>
              <a:ext cx="2287037" cy="544506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1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Automated Software Composition Analysis</a:t>
              </a:r>
            </a:p>
          </p:txBody>
        </p:sp>
        <p:sp>
          <p:nvSpPr>
            <p:cNvPr id="301" name="CSS">
              <a:extLst>
                <a:ext uri="{FF2B5EF4-FFF2-40B4-BE49-F238E27FC236}">
                  <a16:creationId xmlns:a16="http://schemas.microsoft.com/office/drawing/2014/main" id="{E45124B5-75FA-1549-B2BE-75F170FE950F}"/>
                </a:ext>
              </a:extLst>
            </p:cNvPr>
            <p:cNvSpPr txBox="1"/>
            <p:nvPr/>
          </p:nvSpPr>
          <p:spPr>
            <a:xfrm>
              <a:off x="462579" y="1197789"/>
              <a:ext cx="2287037" cy="544506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1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Automated Container Image Scanning</a:t>
              </a:r>
            </a:p>
          </p:txBody>
        </p:sp>
        <p:sp>
          <p:nvSpPr>
            <p:cNvPr id="302" name="Repo scanning">
              <a:extLst>
                <a:ext uri="{FF2B5EF4-FFF2-40B4-BE49-F238E27FC236}">
                  <a16:creationId xmlns:a16="http://schemas.microsoft.com/office/drawing/2014/main" id="{E0B2FDA7-D753-904C-8744-BFB005094804}"/>
                </a:ext>
              </a:extLst>
            </p:cNvPr>
            <p:cNvSpPr txBox="1"/>
            <p:nvPr/>
          </p:nvSpPr>
          <p:spPr>
            <a:xfrm>
              <a:off x="462579" y="1768494"/>
              <a:ext cx="2287037" cy="544506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1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Scan artifact and source code repositories</a:t>
              </a:r>
            </a:p>
          </p:txBody>
        </p:sp>
        <p:sp>
          <p:nvSpPr>
            <p:cNvPr id="304" name="Binder">
              <a:extLst>
                <a:ext uri="{FF2B5EF4-FFF2-40B4-BE49-F238E27FC236}">
                  <a16:creationId xmlns:a16="http://schemas.microsoft.com/office/drawing/2014/main" id="{958C3D2A-1F6D-9E44-9DB8-6EE7BE41F4B8}"/>
                </a:ext>
              </a:extLst>
            </p:cNvPr>
            <p:cNvSpPr/>
            <p:nvPr/>
          </p:nvSpPr>
          <p:spPr>
            <a:xfrm>
              <a:off x="182532" y="623622"/>
              <a:ext cx="200914" cy="1655653"/>
            </a:xfrm>
            <a:prstGeom prst="roundRect">
              <a:avLst/>
            </a:prstGeom>
            <a:noFill/>
            <a:ln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288E2B7-443B-614C-9906-4C9D785B5F68}"/>
              </a:ext>
            </a:extLst>
          </p:cNvPr>
          <p:cNvGrpSpPr/>
          <p:nvPr/>
        </p:nvGrpSpPr>
        <p:grpSpPr>
          <a:xfrm>
            <a:off x="4442939" y="190344"/>
            <a:ext cx="2251137" cy="1385492"/>
            <a:chOff x="4189211" y="162937"/>
            <a:chExt cx="2571202" cy="1582479"/>
          </a:xfrm>
        </p:grpSpPr>
        <p:sp>
          <p:nvSpPr>
            <p:cNvPr id="310" name="Threat Modeling">
              <a:extLst>
                <a:ext uri="{FF2B5EF4-FFF2-40B4-BE49-F238E27FC236}">
                  <a16:creationId xmlns:a16="http://schemas.microsoft.com/office/drawing/2014/main" id="{10C1F536-4DC9-B043-B082-233FFC85AED3}"/>
                </a:ext>
              </a:extLst>
            </p:cNvPr>
            <p:cNvSpPr txBox="1"/>
            <p:nvPr/>
          </p:nvSpPr>
          <p:spPr>
            <a:xfrm>
              <a:off x="4189212" y="162937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Threat modeling</a:t>
              </a:r>
            </a:p>
          </p:txBody>
        </p:sp>
        <p:sp>
          <p:nvSpPr>
            <p:cNvPr id="311" name="Sec Requirements">
              <a:extLst>
                <a:ext uri="{FF2B5EF4-FFF2-40B4-BE49-F238E27FC236}">
                  <a16:creationId xmlns:a16="http://schemas.microsoft.com/office/drawing/2014/main" id="{5147C02B-5E5E-784B-BAE2-40347F4CE5A9}"/>
                </a:ext>
              </a:extLst>
            </p:cNvPr>
            <p:cNvSpPr txBox="1"/>
            <p:nvPr/>
          </p:nvSpPr>
          <p:spPr>
            <a:xfrm>
              <a:off x="4189212" y="573749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Security Requirements</a:t>
              </a:r>
            </a:p>
          </p:txBody>
        </p:sp>
        <p:sp>
          <p:nvSpPr>
            <p:cNvPr id="312" name="Sec SLAs">
              <a:extLst>
                <a:ext uri="{FF2B5EF4-FFF2-40B4-BE49-F238E27FC236}">
                  <a16:creationId xmlns:a16="http://schemas.microsoft.com/office/drawing/2014/main" id="{3106ED1D-0E0E-3142-9027-1546F60B3F75}"/>
                </a:ext>
              </a:extLst>
            </p:cNvPr>
            <p:cNvSpPr txBox="1"/>
            <p:nvPr/>
          </p:nvSpPr>
          <p:spPr>
            <a:xfrm>
              <a:off x="4189211" y="984563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Security SLA cloud providers</a:t>
              </a:r>
            </a:p>
          </p:txBody>
        </p:sp>
        <p:sp>
          <p:nvSpPr>
            <p:cNvPr id="313" name="Risk Analysis">
              <a:extLst>
                <a:ext uri="{FF2B5EF4-FFF2-40B4-BE49-F238E27FC236}">
                  <a16:creationId xmlns:a16="http://schemas.microsoft.com/office/drawing/2014/main" id="{7863BAA9-851E-C041-8C76-FE681EF7976C}"/>
                </a:ext>
              </a:extLst>
            </p:cNvPr>
            <p:cNvSpPr txBox="1"/>
            <p:nvPr/>
          </p:nvSpPr>
          <p:spPr>
            <a:xfrm>
              <a:off x="4189211" y="1395376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Risk Analysis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AB2E00-3CF7-FC4C-BDEA-752A097A3783}"/>
              </a:ext>
            </a:extLst>
          </p:cNvPr>
          <p:cNvGrpSpPr/>
          <p:nvPr/>
        </p:nvGrpSpPr>
        <p:grpSpPr>
          <a:xfrm>
            <a:off x="775203" y="4317327"/>
            <a:ext cx="2255165" cy="1672563"/>
            <a:chOff x="775203" y="4317327"/>
            <a:chExt cx="2255165" cy="1672563"/>
          </a:xfrm>
        </p:grpSpPr>
        <p:sp>
          <p:nvSpPr>
            <p:cNvPr id="316" name="Automated Security Testing">
              <a:extLst>
                <a:ext uri="{FF2B5EF4-FFF2-40B4-BE49-F238E27FC236}">
                  <a16:creationId xmlns:a16="http://schemas.microsoft.com/office/drawing/2014/main" id="{34441356-BF8B-7C4A-A71D-63F04E8D7BF1}"/>
                </a:ext>
              </a:extLst>
            </p:cNvPr>
            <p:cNvSpPr txBox="1"/>
            <p:nvPr/>
          </p:nvSpPr>
          <p:spPr>
            <a:xfrm>
              <a:off x="779231" y="4317327"/>
              <a:ext cx="2251137" cy="306467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Automated Security Testing</a:t>
              </a:r>
            </a:p>
          </p:txBody>
        </p:sp>
        <p:sp>
          <p:nvSpPr>
            <p:cNvPr id="317" name="SAST">
              <a:extLst>
                <a:ext uri="{FF2B5EF4-FFF2-40B4-BE49-F238E27FC236}">
                  <a16:creationId xmlns:a16="http://schemas.microsoft.com/office/drawing/2014/main" id="{8680C2B1-DE79-9D4C-8B36-6E16E03D6D0E}"/>
                </a:ext>
              </a:extLst>
            </p:cNvPr>
            <p:cNvSpPr txBox="1"/>
            <p:nvPr/>
          </p:nvSpPr>
          <p:spPr>
            <a:xfrm>
              <a:off x="1020391" y="4676190"/>
              <a:ext cx="2002346" cy="289441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1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Automated Static Testing</a:t>
              </a:r>
            </a:p>
          </p:txBody>
        </p:sp>
        <p:sp>
          <p:nvSpPr>
            <p:cNvPr id="318" name="Unit testing">
              <a:extLst>
                <a:ext uri="{FF2B5EF4-FFF2-40B4-BE49-F238E27FC236}">
                  <a16:creationId xmlns:a16="http://schemas.microsoft.com/office/drawing/2014/main" id="{A00509C4-2318-DB44-BF59-109321AF092D}"/>
                </a:ext>
              </a:extLst>
            </p:cNvPr>
            <p:cNvSpPr txBox="1"/>
            <p:nvPr/>
          </p:nvSpPr>
          <p:spPr>
            <a:xfrm>
              <a:off x="1020391" y="5005238"/>
              <a:ext cx="2002346" cy="476726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1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Integrate security tests with unit testing</a:t>
              </a:r>
            </a:p>
          </p:txBody>
        </p:sp>
        <p:sp>
          <p:nvSpPr>
            <p:cNvPr id="319" name="IAST">
              <a:extLst>
                <a:ext uri="{FF2B5EF4-FFF2-40B4-BE49-F238E27FC236}">
                  <a16:creationId xmlns:a16="http://schemas.microsoft.com/office/drawing/2014/main" id="{C3DA39E5-4176-974B-8A99-EE78B18C6235}"/>
                </a:ext>
              </a:extLst>
            </p:cNvPr>
            <p:cNvSpPr txBox="1"/>
            <p:nvPr/>
          </p:nvSpPr>
          <p:spPr>
            <a:xfrm>
              <a:off x="1020391" y="5513164"/>
              <a:ext cx="2002346" cy="476726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1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Run-Time application security testing</a:t>
              </a:r>
            </a:p>
          </p:txBody>
        </p:sp>
        <p:sp>
          <p:nvSpPr>
            <p:cNvPr id="320" name="Binder">
              <a:extLst>
                <a:ext uri="{FF2B5EF4-FFF2-40B4-BE49-F238E27FC236}">
                  <a16:creationId xmlns:a16="http://schemas.microsoft.com/office/drawing/2014/main" id="{57E384AE-8CC7-4A43-9167-BF8B62B3B431}"/>
                </a:ext>
              </a:extLst>
            </p:cNvPr>
            <p:cNvSpPr/>
            <p:nvPr/>
          </p:nvSpPr>
          <p:spPr>
            <a:xfrm>
              <a:off x="775203" y="4676189"/>
              <a:ext cx="170031" cy="1284173"/>
            </a:xfrm>
            <a:prstGeom prst="roundRect">
              <a:avLst/>
            </a:prstGeom>
            <a:noFill/>
            <a:ln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/>
            </a:p>
          </p:txBody>
        </p:sp>
      </p:grpSp>
      <p:sp>
        <p:nvSpPr>
          <p:cNvPr id="163" name="Security mindset">
            <a:extLst>
              <a:ext uri="{FF2B5EF4-FFF2-40B4-BE49-F238E27FC236}">
                <a16:creationId xmlns:a16="http://schemas.microsoft.com/office/drawing/2014/main" id="{A47F4E88-A7F5-8C43-8879-7A289A5E4493}"/>
              </a:ext>
            </a:extLst>
          </p:cNvPr>
          <p:cNvSpPr txBox="1"/>
          <p:nvPr/>
        </p:nvSpPr>
        <p:spPr>
          <a:xfrm>
            <a:off x="775022" y="6363979"/>
            <a:ext cx="2492318" cy="289441"/>
          </a:xfrm>
          <a:prstGeom prst="roundRect">
            <a:avLst/>
          </a:prstGeom>
          <a:noFill/>
          <a:ln w="12700" cap="flat">
            <a:solidFill>
              <a:srgbClr val="F6F2CE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BE" sz="1100" dirty="0">
                <a:solidFill>
                  <a:srgbClr val="F6F2CE"/>
                </a:solidFill>
                <a:latin typeface="Avenir Next" panose="020B0503020202020204" pitchFamily="34" charset="0"/>
              </a:rPr>
              <a:t>Establish Security Mindset</a:t>
            </a:r>
          </a:p>
        </p:txBody>
      </p:sp>
      <p:sp>
        <p:nvSpPr>
          <p:cNvPr id="166" name="Security training">
            <a:extLst>
              <a:ext uri="{FF2B5EF4-FFF2-40B4-BE49-F238E27FC236}">
                <a16:creationId xmlns:a16="http://schemas.microsoft.com/office/drawing/2014/main" id="{EA1B6E73-7683-D345-9636-6600FB701292}"/>
              </a:ext>
            </a:extLst>
          </p:cNvPr>
          <p:cNvSpPr txBox="1"/>
          <p:nvPr/>
        </p:nvSpPr>
        <p:spPr>
          <a:xfrm>
            <a:off x="8916170" y="6366968"/>
            <a:ext cx="2492318" cy="289441"/>
          </a:xfrm>
          <a:prstGeom prst="roundRect">
            <a:avLst/>
          </a:prstGeom>
          <a:noFill/>
          <a:ln w="12700" cap="flat">
            <a:solidFill>
              <a:srgbClr val="F6F2CE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BE" sz="1100" dirty="0">
                <a:solidFill>
                  <a:srgbClr val="F6F2CE"/>
                </a:solidFill>
                <a:latin typeface="Avenir Next" panose="020B0503020202020204" pitchFamily="34" charset="0"/>
              </a:rPr>
              <a:t>Perform Security Training</a:t>
            </a:r>
          </a:p>
        </p:txBody>
      </p:sp>
      <p:sp>
        <p:nvSpPr>
          <p:cNvPr id="167" name="Security satelites">
            <a:extLst>
              <a:ext uri="{FF2B5EF4-FFF2-40B4-BE49-F238E27FC236}">
                <a16:creationId xmlns:a16="http://schemas.microsoft.com/office/drawing/2014/main" id="{D4D2AC49-8712-4A4F-8135-46CD537F9707}"/>
              </a:ext>
            </a:extLst>
          </p:cNvPr>
          <p:cNvSpPr txBox="1"/>
          <p:nvPr/>
        </p:nvSpPr>
        <p:spPr>
          <a:xfrm>
            <a:off x="3480032" y="6372941"/>
            <a:ext cx="2492318" cy="289441"/>
          </a:xfrm>
          <a:prstGeom prst="roundRect">
            <a:avLst/>
          </a:prstGeom>
          <a:noFill/>
          <a:ln w="12700" cap="flat">
            <a:solidFill>
              <a:srgbClr val="F6F2CE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BE" sz="1100" dirty="0">
                <a:solidFill>
                  <a:srgbClr val="F6F2CE"/>
                </a:solidFill>
                <a:latin typeface="Avenir Next" panose="020B0503020202020204" pitchFamily="34" charset="0"/>
              </a:rPr>
              <a:t>Establish Security Satellites</a:t>
            </a:r>
          </a:p>
        </p:txBody>
      </p:sp>
      <p:sp>
        <p:nvSpPr>
          <p:cNvPr id="168" name="Cont assurance">
            <a:extLst>
              <a:ext uri="{FF2B5EF4-FFF2-40B4-BE49-F238E27FC236}">
                <a16:creationId xmlns:a16="http://schemas.microsoft.com/office/drawing/2014/main" id="{DA01012E-8C47-FC4E-816A-F86A13A53390}"/>
              </a:ext>
            </a:extLst>
          </p:cNvPr>
          <p:cNvSpPr txBox="1"/>
          <p:nvPr/>
        </p:nvSpPr>
        <p:spPr>
          <a:xfrm>
            <a:off x="6207362" y="6372941"/>
            <a:ext cx="2492318" cy="289441"/>
          </a:xfrm>
          <a:prstGeom prst="roundRect">
            <a:avLst/>
          </a:prstGeom>
          <a:noFill/>
          <a:ln w="12700" cap="flat">
            <a:solidFill>
              <a:srgbClr val="F6F2CE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BE" sz="1100" dirty="0">
                <a:solidFill>
                  <a:srgbClr val="F6F2CE"/>
                </a:solidFill>
                <a:latin typeface="Avenir Next" panose="020B0503020202020204" pitchFamily="34" charset="0"/>
              </a:rPr>
              <a:t>Perform Continuous Assurance</a:t>
            </a:r>
          </a:p>
        </p:txBody>
      </p:sp>
      <p:grpSp>
        <p:nvGrpSpPr>
          <p:cNvPr id="321" name="Manual Security Testing">
            <a:extLst>
              <a:ext uri="{FF2B5EF4-FFF2-40B4-BE49-F238E27FC236}">
                <a16:creationId xmlns:a16="http://schemas.microsoft.com/office/drawing/2014/main" id="{A9E28C55-1E56-3E48-B915-C1E55C9FE25C}"/>
              </a:ext>
            </a:extLst>
          </p:cNvPr>
          <p:cNvGrpSpPr/>
          <p:nvPr/>
        </p:nvGrpSpPr>
        <p:grpSpPr>
          <a:xfrm>
            <a:off x="4119997" y="5002875"/>
            <a:ext cx="2255165" cy="1164637"/>
            <a:chOff x="182532" y="213737"/>
            <a:chExt cx="2575802" cy="1330223"/>
          </a:xfrm>
        </p:grpSpPr>
        <p:sp>
          <p:nvSpPr>
            <p:cNvPr id="322" name="Manual Security Testing">
              <a:extLst>
                <a:ext uri="{FF2B5EF4-FFF2-40B4-BE49-F238E27FC236}">
                  <a16:creationId xmlns:a16="http://schemas.microsoft.com/office/drawing/2014/main" id="{C6608F4D-4BCA-5F42-9D1D-5AC1D503A38B}"/>
                </a:ext>
              </a:extLst>
            </p:cNvPr>
            <p:cNvSpPr txBox="1"/>
            <p:nvPr/>
          </p:nvSpPr>
          <p:spPr>
            <a:xfrm>
              <a:off x="187133" y="213737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Manual Security Testing</a:t>
              </a:r>
            </a:p>
          </p:txBody>
        </p:sp>
        <p:sp>
          <p:nvSpPr>
            <p:cNvPr id="323" name="Penetration Testing">
              <a:extLst>
                <a:ext uri="{FF2B5EF4-FFF2-40B4-BE49-F238E27FC236}">
                  <a16:creationId xmlns:a16="http://schemas.microsoft.com/office/drawing/2014/main" id="{E40487F1-ED63-164E-B78B-BD0098DF3D43}"/>
                </a:ext>
              </a:extLst>
            </p:cNvPr>
            <p:cNvSpPr txBox="1"/>
            <p:nvPr/>
          </p:nvSpPr>
          <p:spPr>
            <a:xfrm>
              <a:off x="462579" y="623622"/>
              <a:ext cx="2287037" cy="330593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1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Manual Penetration Testing</a:t>
              </a:r>
            </a:p>
          </p:txBody>
        </p:sp>
        <p:sp>
          <p:nvSpPr>
            <p:cNvPr id="324" name="Security Verifications">
              <a:extLst>
                <a:ext uri="{FF2B5EF4-FFF2-40B4-BE49-F238E27FC236}">
                  <a16:creationId xmlns:a16="http://schemas.microsoft.com/office/drawing/2014/main" id="{0572150F-06C6-EF45-91C0-06455F88E6E0}"/>
                </a:ext>
              </a:extLst>
            </p:cNvPr>
            <p:cNvSpPr txBox="1"/>
            <p:nvPr/>
          </p:nvSpPr>
          <p:spPr>
            <a:xfrm>
              <a:off x="462579" y="999454"/>
              <a:ext cx="2287037" cy="544506"/>
            </a:xfrm>
            <a:prstGeom prst="roundRect">
              <a:avLst/>
            </a:prstGeom>
            <a:noFill/>
            <a:ln w="12700" cap="flat">
              <a:solidFill>
                <a:srgbClr val="F6F2CE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100" dirty="0">
                  <a:solidFill>
                    <a:srgbClr val="F3CA47"/>
                  </a:solidFill>
                  <a:latin typeface="Avenir Next" panose="020B0503020202020204" pitchFamily="34" charset="0"/>
                </a:rPr>
                <a:t>Manual Security Verifications</a:t>
              </a:r>
            </a:p>
          </p:txBody>
        </p:sp>
        <p:sp>
          <p:nvSpPr>
            <p:cNvPr id="325" name="Binder">
              <a:extLst>
                <a:ext uri="{FF2B5EF4-FFF2-40B4-BE49-F238E27FC236}">
                  <a16:creationId xmlns:a16="http://schemas.microsoft.com/office/drawing/2014/main" id="{3BC1F30B-42CE-3F43-8359-D7BD2C63BF8A}"/>
                </a:ext>
              </a:extLst>
            </p:cNvPr>
            <p:cNvSpPr/>
            <p:nvPr/>
          </p:nvSpPr>
          <p:spPr>
            <a:xfrm>
              <a:off x="182532" y="623623"/>
              <a:ext cx="190664" cy="682300"/>
            </a:xfrm>
            <a:prstGeom prst="roundRect">
              <a:avLst/>
            </a:prstGeom>
            <a:noFill/>
            <a:ln>
              <a:solidFill>
                <a:srgbClr val="F6F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16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4EEFE23-5087-FD46-900C-51D70D4F9522}"/>
              </a:ext>
            </a:extLst>
          </p:cNvPr>
          <p:cNvGrpSpPr/>
          <p:nvPr/>
        </p:nvGrpSpPr>
        <p:grpSpPr>
          <a:xfrm>
            <a:off x="8102653" y="188263"/>
            <a:ext cx="2251137" cy="870452"/>
            <a:chOff x="8369260" y="160560"/>
            <a:chExt cx="2571201" cy="994212"/>
          </a:xfrm>
        </p:grpSpPr>
        <p:sp>
          <p:nvSpPr>
            <p:cNvPr id="326" name="Secrets Management">
              <a:extLst>
                <a:ext uri="{FF2B5EF4-FFF2-40B4-BE49-F238E27FC236}">
                  <a16:creationId xmlns:a16="http://schemas.microsoft.com/office/drawing/2014/main" id="{50FFD757-0D42-F146-B10E-2896852394D3}"/>
                </a:ext>
              </a:extLst>
            </p:cNvPr>
            <p:cNvSpPr txBox="1"/>
            <p:nvPr/>
          </p:nvSpPr>
          <p:spPr>
            <a:xfrm>
              <a:off x="8369260" y="160560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3CA47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Secrets management</a:t>
              </a:r>
            </a:p>
          </p:txBody>
        </p:sp>
        <p:sp>
          <p:nvSpPr>
            <p:cNvPr id="327" name="Security Configuration Automation">
              <a:extLst>
                <a:ext uri="{FF2B5EF4-FFF2-40B4-BE49-F238E27FC236}">
                  <a16:creationId xmlns:a16="http://schemas.microsoft.com/office/drawing/2014/main" id="{64DAA4C7-7A13-3E44-8B3B-0D3D727FCB5C}"/>
                </a:ext>
              </a:extLst>
            </p:cNvPr>
            <p:cNvSpPr txBox="1"/>
            <p:nvPr/>
          </p:nvSpPr>
          <p:spPr>
            <a:xfrm>
              <a:off x="8369260" y="571372"/>
              <a:ext cx="2571201" cy="583400"/>
            </a:xfrm>
            <a:prstGeom prst="roundRect">
              <a:avLst/>
            </a:prstGeom>
            <a:noFill/>
            <a:ln w="12700" cap="flat">
              <a:solidFill>
                <a:srgbClr val="F3CA47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Security Configuration Automation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67F297-A180-BC42-8459-E6D5B899F9D3}"/>
              </a:ext>
            </a:extLst>
          </p:cNvPr>
          <p:cNvGrpSpPr/>
          <p:nvPr/>
        </p:nvGrpSpPr>
        <p:grpSpPr>
          <a:xfrm>
            <a:off x="9157351" y="1175742"/>
            <a:ext cx="2251137" cy="666141"/>
            <a:chOff x="9573913" y="1288437"/>
            <a:chExt cx="2571201" cy="760852"/>
          </a:xfrm>
        </p:grpSpPr>
        <p:sp>
          <p:nvSpPr>
            <p:cNvPr id="328" name="Automated Remediation">
              <a:extLst>
                <a:ext uri="{FF2B5EF4-FFF2-40B4-BE49-F238E27FC236}">
                  <a16:creationId xmlns:a16="http://schemas.microsoft.com/office/drawing/2014/main" id="{B7C12B4D-41D5-A449-A49A-B611E8BB2BDB}"/>
                </a:ext>
              </a:extLst>
            </p:cNvPr>
            <p:cNvSpPr txBox="1"/>
            <p:nvPr/>
          </p:nvSpPr>
          <p:spPr>
            <a:xfrm>
              <a:off x="9573913" y="1288437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3CA47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Automated Remediation</a:t>
              </a:r>
            </a:p>
          </p:txBody>
        </p:sp>
        <p:sp>
          <p:nvSpPr>
            <p:cNvPr id="329" name="Practice Incident Response">
              <a:extLst>
                <a:ext uri="{FF2B5EF4-FFF2-40B4-BE49-F238E27FC236}">
                  <a16:creationId xmlns:a16="http://schemas.microsoft.com/office/drawing/2014/main" id="{40B4D7EF-BB90-7549-BF9F-F42A11D52E13}"/>
                </a:ext>
              </a:extLst>
            </p:cNvPr>
            <p:cNvSpPr txBox="1"/>
            <p:nvPr/>
          </p:nvSpPr>
          <p:spPr>
            <a:xfrm>
              <a:off x="9573913" y="1699249"/>
              <a:ext cx="2571201" cy="350040"/>
            </a:xfrm>
            <a:prstGeom prst="roundRect">
              <a:avLst/>
            </a:prstGeom>
            <a:noFill/>
            <a:ln w="12700" cap="flat">
              <a:solidFill>
                <a:srgbClr val="F3CA47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Practice Incident Response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F481F2-0725-C64D-886A-6F4A2D54600E}"/>
              </a:ext>
            </a:extLst>
          </p:cNvPr>
          <p:cNvGrpSpPr/>
          <p:nvPr/>
        </p:nvGrpSpPr>
        <p:grpSpPr>
          <a:xfrm>
            <a:off x="9158209" y="2630998"/>
            <a:ext cx="2258768" cy="3390113"/>
            <a:chOff x="9574893" y="2950600"/>
            <a:chExt cx="2579918" cy="3872114"/>
          </a:xfrm>
        </p:grpSpPr>
        <p:grpSp>
          <p:nvGrpSpPr>
            <p:cNvPr id="331" name="Cont monitoring">
              <a:extLst>
                <a:ext uri="{FF2B5EF4-FFF2-40B4-BE49-F238E27FC236}">
                  <a16:creationId xmlns:a16="http://schemas.microsoft.com/office/drawing/2014/main" id="{A6556922-EAFB-F143-B2D7-42F9099E8C98}"/>
                </a:ext>
              </a:extLst>
            </p:cNvPr>
            <p:cNvGrpSpPr/>
            <p:nvPr/>
          </p:nvGrpSpPr>
          <p:grpSpPr>
            <a:xfrm>
              <a:off x="9579009" y="3611515"/>
              <a:ext cx="2575802" cy="3211199"/>
              <a:chOff x="182532" y="213737"/>
              <a:chExt cx="2575802" cy="3211199"/>
            </a:xfrm>
          </p:grpSpPr>
          <p:sp>
            <p:nvSpPr>
              <p:cNvPr id="332" name="Cont monitoring">
                <a:extLst>
                  <a:ext uri="{FF2B5EF4-FFF2-40B4-BE49-F238E27FC236}">
                    <a16:creationId xmlns:a16="http://schemas.microsoft.com/office/drawing/2014/main" id="{8F8E5BE8-C544-AD44-9794-0E71B7D32550}"/>
                  </a:ext>
                </a:extLst>
              </p:cNvPr>
              <p:cNvSpPr txBox="1"/>
              <p:nvPr/>
            </p:nvSpPr>
            <p:spPr>
              <a:xfrm>
                <a:off x="187133" y="213737"/>
                <a:ext cx="2571201" cy="350040"/>
              </a:xfrm>
              <a:prstGeom prst="roundRect">
                <a:avLst/>
              </a:prstGeom>
              <a:noFill/>
              <a:ln w="12700" cap="flat">
                <a:solidFill>
                  <a:srgbClr val="F3CA47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71201"/>
                          <a:gd name="connsiteY0" fmla="*/ 0 h 307777"/>
                          <a:gd name="connsiteX1" fmla="*/ 617088 w 2571201"/>
                          <a:gd name="connsiteY1" fmla="*/ 0 h 307777"/>
                          <a:gd name="connsiteX2" fmla="*/ 1182752 w 2571201"/>
                          <a:gd name="connsiteY2" fmla="*/ 0 h 307777"/>
                          <a:gd name="connsiteX3" fmla="*/ 1876977 w 2571201"/>
                          <a:gd name="connsiteY3" fmla="*/ 0 h 307777"/>
                          <a:gd name="connsiteX4" fmla="*/ 2571201 w 2571201"/>
                          <a:gd name="connsiteY4" fmla="*/ 0 h 307777"/>
                          <a:gd name="connsiteX5" fmla="*/ 2571201 w 2571201"/>
                          <a:gd name="connsiteY5" fmla="*/ 307777 h 307777"/>
                          <a:gd name="connsiteX6" fmla="*/ 1979825 w 2571201"/>
                          <a:gd name="connsiteY6" fmla="*/ 307777 h 307777"/>
                          <a:gd name="connsiteX7" fmla="*/ 1388449 w 2571201"/>
                          <a:gd name="connsiteY7" fmla="*/ 307777 h 307777"/>
                          <a:gd name="connsiteX8" fmla="*/ 694224 w 2571201"/>
                          <a:gd name="connsiteY8" fmla="*/ 307777 h 307777"/>
                          <a:gd name="connsiteX9" fmla="*/ 0 w 2571201"/>
                          <a:gd name="connsiteY9" fmla="*/ 307777 h 307777"/>
                          <a:gd name="connsiteX10" fmla="*/ 0 w 2571201"/>
                          <a:gd name="connsiteY10" fmla="*/ 0 h 3077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71201" h="307777" extrusionOk="0">
                            <a:moveTo>
                              <a:pt x="0" y="0"/>
                            </a:moveTo>
                            <a:cubicBezTo>
                              <a:pt x="298514" y="-13059"/>
                              <a:pt x="455953" y="-26557"/>
                              <a:pt x="617088" y="0"/>
                            </a:cubicBezTo>
                            <a:cubicBezTo>
                              <a:pt x="778223" y="26557"/>
                              <a:pt x="1047991" y="-5468"/>
                              <a:pt x="1182752" y="0"/>
                            </a:cubicBezTo>
                            <a:cubicBezTo>
                              <a:pt x="1317513" y="5468"/>
                              <a:pt x="1680058" y="26615"/>
                              <a:pt x="1876977" y="0"/>
                            </a:cubicBezTo>
                            <a:cubicBezTo>
                              <a:pt x="2073896" y="-26615"/>
                              <a:pt x="2314387" y="33475"/>
                              <a:pt x="2571201" y="0"/>
                            </a:cubicBezTo>
                            <a:cubicBezTo>
                              <a:pt x="2575788" y="131595"/>
                              <a:pt x="2565246" y="214584"/>
                              <a:pt x="2571201" y="307777"/>
                            </a:cubicBezTo>
                            <a:cubicBezTo>
                              <a:pt x="2439806" y="299710"/>
                              <a:pt x="2134801" y="319512"/>
                              <a:pt x="1979825" y="307777"/>
                            </a:cubicBezTo>
                            <a:cubicBezTo>
                              <a:pt x="1824849" y="296042"/>
                              <a:pt x="1662804" y="336224"/>
                              <a:pt x="1388449" y="307777"/>
                            </a:cubicBezTo>
                            <a:cubicBezTo>
                              <a:pt x="1114094" y="279330"/>
                              <a:pt x="1008504" y="322197"/>
                              <a:pt x="694224" y="307777"/>
                            </a:cubicBezTo>
                            <a:cubicBezTo>
                              <a:pt x="379944" y="293357"/>
                              <a:pt x="346772" y="278940"/>
                              <a:pt x="0" y="307777"/>
                            </a:cubicBezTo>
                            <a:cubicBezTo>
                              <a:pt x="11260" y="203020"/>
                              <a:pt x="2767" y="1118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BE" sz="1200" dirty="0">
                    <a:solidFill>
                      <a:srgbClr val="F6F2CE"/>
                    </a:solidFill>
                    <a:latin typeface="Avenir Next" panose="020B0503020202020204" pitchFamily="34" charset="0"/>
                  </a:rPr>
                  <a:t>Continuous Monitoring</a:t>
                </a:r>
              </a:p>
            </p:txBody>
          </p:sp>
          <p:sp>
            <p:nvSpPr>
              <p:cNvPr id="333" name="Security controls">
                <a:extLst>
                  <a:ext uri="{FF2B5EF4-FFF2-40B4-BE49-F238E27FC236}">
                    <a16:creationId xmlns:a16="http://schemas.microsoft.com/office/drawing/2014/main" id="{E047DC68-8114-AB44-8BC2-30484E3DCF39}"/>
                  </a:ext>
                </a:extLst>
              </p:cNvPr>
              <p:cNvSpPr txBox="1"/>
              <p:nvPr/>
            </p:nvSpPr>
            <p:spPr>
              <a:xfrm>
                <a:off x="462580" y="623621"/>
                <a:ext cx="2287038" cy="330593"/>
              </a:xfrm>
              <a:prstGeom prst="roundRect">
                <a:avLst/>
              </a:prstGeom>
              <a:noFill/>
              <a:ln w="12700" cap="flat">
                <a:solidFill>
                  <a:srgbClr val="F3CA47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71201"/>
                          <a:gd name="connsiteY0" fmla="*/ 0 h 307777"/>
                          <a:gd name="connsiteX1" fmla="*/ 617088 w 2571201"/>
                          <a:gd name="connsiteY1" fmla="*/ 0 h 307777"/>
                          <a:gd name="connsiteX2" fmla="*/ 1182752 w 2571201"/>
                          <a:gd name="connsiteY2" fmla="*/ 0 h 307777"/>
                          <a:gd name="connsiteX3" fmla="*/ 1876977 w 2571201"/>
                          <a:gd name="connsiteY3" fmla="*/ 0 h 307777"/>
                          <a:gd name="connsiteX4" fmla="*/ 2571201 w 2571201"/>
                          <a:gd name="connsiteY4" fmla="*/ 0 h 307777"/>
                          <a:gd name="connsiteX5" fmla="*/ 2571201 w 2571201"/>
                          <a:gd name="connsiteY5" fmla="*/ 307777 h 307777"/>
                          <a:gd name="connsiteX6" fmla="*/ 1979825 w 2571201"/>
                          <a:gd name="connsiteY6" fmla="*/ 307777 h 307777"/>
                          <a:gd name="connsiteX7" fmla="*/ 1388449 w 2571201"/>
                          <a:gd name="connsiteY7" fmla="*/ 307777 h 307777"/>
                          <a:gd name="connsiteX8" fmla="*/ 694224 w 2571201"/>
                          <a:gd name="connsiteY8" fmla="*/ 307777 h 307777"/>
                          <a:gd name="connsiteX9" fmla="*/ 0 w 2571201"/>
                          <a:gd name="connsiteY9" fmla="*/ 307777 h 307777"/>
                          <a:gd name="connsiteX10" fmla="*/ 0 w 2571201"/>
                          <a:gd name="connsiteY10" fmla="*/ 0 h 3077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71201" h="307777" extrusionOk="0">
                            <a:moveTo>
                              <a:pt x="0" y="0"/>
                            </a:moveTo>
                            <a:cubicBezTo>
                              <a:pt x="298514" y="-13059"/>
                              <a:pt x="455953" y="-26557"/>
                              <a:pt x="617088" y="0"/>
                            </a:cubicBezTo>
                            <a:cubicBezTo>
                              <a:pt x="778223" y="26557"/>
                              <a:pt x="1047991" y="-5468"/>
                              <a:pt x="1182752" y="0"/>
                            </a:cubicBezTo>
                            <a:cubicBezTo>
                              <a:pt x="1317513" y="5468"/>
                              <a:pt x="1680058" y="26615"/>
                              <a:pt x="1876977" y="0"/>
                            </a:cubicBezTo>
                            <a:cubicBezTo>
                              <a:pt x="2073896" y="-26615"/>
                              <a:pt x="2314387" y="33475"/>
                              <a:pt x="2571201" y="0"/>
                            </a:cubicBezTo>
                            <a:cubicBezTo>
                              <a:pt x="2575788" y="131595"/>
                              <a:pt x="2565246" y="214584"/>
                              <a:pt x="2571201" y="307777"/>
                            </a:cubicBezTo>
                            <a:cubicBezTo>
                              <a:pt x="2439806" y="299710"/>
                              <a:pt x="2134801" y="319512"/>
                              <a:pt x="1979825" y="307777"/>
                            </a:cubicBezTo>
                            <a:cubicBezTo>
                              <a:pt x="1824849" y="296042"/>
                              <a:pt x="1662804" y="336224"/>
                              <a:pt x="1388449" y="307777"/>
                            </a:cubicBezTo>
                            <a:cubicBezTo>
                              <a:pt x="1114094" y="279330"/>
                              <a:pt x="1008504" y="322197"/>
                              <a:pt x="694224" y="307777"/>
                            </a:cubicBezTo>
                            <a:cubicBezTo>
                              <a:pt x="379944" y="293357"/>
                              <a:pt x="346772" y="278940"/>
                              <a:pt x="0" y="307777"/>
                            </a:cubicBezTo>
                            <a:cubicBezTo>
                              <a:pt x="11260" y="203020"/>
                              <a:pt x="2767" y="1118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100" dirty="0">
                    <a:solidFill>
                      <a:srgbClr val="F6F2CE"/>
                    </a:solidFill>
                    <a:latin typeface="Avenir Next" panose="020B0503020202020204" pitchFamily="34" charset="0"/>
                  </a:rPr>
                  <a:t>Security Controls</a:t>
                </a:r>
              </a:p>
            </p:txBody>
          </p:sp>
          <p:sp>
            <p:nvSpPr>
              <p:cNvPr id="334" name="App behaviour">
                <a:extLst>
                  <a:ext uri="{FF2B5EF4-FFF2-40B4-BE49-F238E27FC236}">
                    <a16:creationId xmlns:a16="http://schemas.microsoft.com/office/drawing/2014/main" id="{8CFB4455-FF29-5545-B9E4-770E6E2E74DC}"/>
                  </a:ext>
                </a:extLst>
              </p:cNvPr>
              <p:cNvSpPr txBox="1"/>
              <p:nvPr/>
            </p:nvSpPr>
            <p:spPr>
              <a:xfrm>
                <a:off x="462580" y="999456"/>
                <a:ext cx="2287038" cy="330593"/>
              </a:xfrm>
              <a:prstGeom prst="roundRect">
                <a:avLst/>
              </a:prstGeom>
              <a:noFill/>
              <a:ln w="12700" cap="flat">
                <a:solidFill>
                  <a:srgbClr val="F3CA47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71201"/>
                          <a:gd name="connsiteY0" fmla="*/ 0 h 307777"/>
                          <a:gd name="connsiteX1" fmla="*/ 617088 w 2571201"/>
                          <a:gd name="connsiteY1" fmla="*/ 0 h 307777"/>
                          <a:gd name="connsiteX2" fmla="*/ 1182752 w 2571201"/>
                          <a:gd name="connsiteY2" fmla="*/ 0 h 307777"/>
                          <a:gd name="connsiteX3" fmla="*/ 1876977 w 2571201"/>
                          <a:gd name="connsiteY3" fmla="*/ 0 h 307777"/>
                          <a:gd name="connsiteX4" fmla="*/ 2571201 w 2571201"/>
                          <a:gd name="connsiteY4" fmla="*/ 0 h 307777"/>
                          <a:gd name="connsiteX5" fmla="*/ 2571201 w 2571201"/>
                          <a:gd name="connsiteY5" fmla="*/ 307777 h 307777"/>
                          <a:gd name="connsiteX6" fmla="*/ 1979825 w 2571201"/>
                          <a:gd name="connsiteY6" fmla="*/ 307777 h 307777"/>
                          <a:gd name="connsiteX7" fmla="*/ 1388449 w 2571201"/>
                          <a:gd name="connsiteY7" fmla="*/ 307777 h 307777"/>
                          <a:gd name="connsiteX8" fmla="*/ 694224 w 2571201"/>
                          <a:gd name="connsiteY8" fmla="*/ 307777 h 307777"/>
                          <a:gd name="connsiteX9" fmla="*/ 0 w 2571201"/>
                          <a:gd name="connsiteY9" fmla="*/ 307777 h 307777"/>
                          <a:gd name="connsiteX10" fmla="*/ 0 w 2571201"/>
                          <a:gd name="connsiteY10" fmla="*/ 0 h 3077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71201" h="307777" extrusionOk="0">
                            <a:moveTo>
                              <a:pt x="0" y="0"/>
                            </a:moveTo>
                            <a:cubicBezTo>
                              <a:pt x="298514" y="-13059"/>
                              <a:pt x="455953" y="-26557"/>
                              <a:pt x="617088" y="0"/>
                            </a:cubicBezTo>
                            <a:cubicBezTo>
                              <a:pt x="778223" y="26557"/>
                              <a:pt x="1047991" y="-5468"/>
                              <a:pt x="1182752" y="0"/>
                            </a:cubicBezTo>
                            <a:cubicBezTo>
                              <a:pt x="1317513" y="5468"/>
                              <a:pt x="1680058" y="26615"/>
                              <a:pt x="1876977" y="0"/>
                            </a:cubicBezTo>
                            <a:cubicBezTo>
                              <a:pt x="2073896" y="-26615"/>
                              <a:pt x="2314387" y="33475"/>
                              <a:pt x="2571201" y="0"/>
                            </a:cubicBezTo>
                            <a:cubicBezTo>
                              <a:pt x="2575788" y="131595"/>
                              <a:pt x="2565246" y="214584"/>
                              <a:pt x="2571201" y="307777"/>
                            </a:cubicBezTo>
                            <a:cubicBezTo>
                              <a:pt x="2439806" y="299710"/>
                              <a:pt x="2134801" y="319512"/>
                              <a:pt x="1979825" y="307777"/>
                            </a:cubicBezTo>
                            <a:cubicBezTo>
                              <a:pt x="1824849" y="296042"/>
                              <a:pt x="1662804" y="336224"/>
                              <a:pt x="1388449" y="307777"/>
                            </a:cubicBezTo>
                            <a:cubicBezTo>
                              <a:pt x="1114094" y="279330"/>
                              <a:pt x="1008504" y="322197"/>
                              <a:pt x="694224" y="307777"/>
                            </a:cubicBezTo>
                            <a:cubicBezTo>
                              <a:pt x="379944" y="293357"/>
                              <a:pt x="346772" y="278940"/>
                              <a:pt x="0" y="307777"/>
                            </a:cubicBezTo>
                            <a:cubicBezTo>
                              <a:pt x="11260" y="203020"/>
                              <a:pt x="2767" y="1118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100" dirty="0">
                    <a:solidFill>
                      <a:srgbClr val="F6F2CE"/>
                    </a:solidFill>
                    <a:latin typeface="Avenir Next" panose="020B0503020202020204" pitchFamily="34" charset="0"/>
                  </a:rPr>
                  <a:t>Application behaviour</a:t>
                </a:r>
              </a:p>
            </p:txBody>
          </p:sp>
          <p:sp>
            <p:nvSpPr>
              <p:cNvPr id="335" name="Binder">
                <a:extLst>
                  <a:ext uri="{FF2B5EF4-FFF2-40B4-BE49-F238E27FC236}">
                    <a16:creationId xmlns:a16="http://schemas.microsoft.com/office/drawing/2014/main" id="{2CBD1ECA-B79D-444B-84BB-CC30293BF076}"/>
                  </a:ext>
                </a:extLst>
              </p:cNvPr>
              <p:cNvSpPr/>
              <p:nvPr/>
            </p:nvSpPr>
            <p:spPr>
              <a:xfrm>
                <a:off x="182532" y="623622"/>
                <a:ext cx="179513" cy="2767587"/>
              </a:xfrm>
              <a:prstGeom prst="roundRect">
                <a:avLst/>
              </a:prstGeom>
              <a:noFill/>
              <a:ln>
                <a:solidFill>
                  <a:srgbClr val="F3CA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600">
                  <a:solidFill>
                    <a:srgbClr val="F6F2CE"/>
                  </a:solidFill>
                </a:endParaRPr>
              </a:p>
            </p:txBody>
          </p:sp>
          <p:sp>
            <p:nvSpPr>
              <p:cNvPr id="336" name="System metrics">
                <a:extLst>
                  <a:ext uri="{FF2B5EF4-FFF2-40B4-BE49-F238E27FC236}">
                    <a16:creationId xmlns:a16="http://schemas.microsoft.com/office/drawing/2014/main" id="{9EDD4584-B111-234E-9CF6-F544346C591D}"/>
                  </a:ext>
                </a:extLst>
              </p:cNvPr>
              <p:cNvSpPr txBox="1"/>
              <p:nvPr/>
            </p:nvSpPr>
            <p:spPr>
              <a:xfrm>
                <a:off x="462580" y="1375290"/>
                <a:ext cx="2287038" cy="330593"/>
              </a:xfrm>
              <a:prstGeom prst="roundRect">
                <a:avLst/>
              </a:prstGeom>
              <a:noFill/>
              <a:ln w="12700" cap="flat">
                <a:solidFill>
                  <a:srgbClr val="F3CA47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71201"/>
                          <a:gd name="connsiteY0" fmla="*/ 0 h 307777"/>
                          <a:gd name="connsiteX1" fmla="*/ 617088 w 2571201"/>
                          <a:gd name="connsiteY1" fmla="*/ 0 h 307777"/>
                          <a:gd name="connsiteX2" fmla="*/ 1182752 w 2571201"/>
                          <a:gd name="connsiteY2" fmla="*/ 0 h 307777"/>
                          <a:gd name="connsiteX3" fmla="*/ 1876977 w 2571201"/>
                          <a:gd name="connsiteY3" fmla="*/ 0 h 307777"/>
                          <a:gd name="connsiteX4" fmla="*/ 2571201 w 2571201"/>
                          <a:gd name="connsiteY4" fmla="*/ 0 h 307777"/>
                          <a:gd name="connsiteX5" fmla="*/ 2571201 w 2571201"/>
                          <a:gd name="connsiteY5" fmla="*/ 307777 h 307777"/>
                          <a:gd name="connsiteX6" fmla="*/ 1979825 w 2571201"/>
                          <a:gd name="connsiteY6" fmla="*/ 307777 h 307777"/>
                          <a:gd name="connsiteX7" fmla="*/ 1388449 w 2571201"/>
                          <a:gd name="connsiteY7" fmla="*/ 307777 h 307777"/>
                          <a:gd name="connsiteX8" fmla="*/ 694224 w 2571201"/>
                          <a:gd name="connsiteY8" fmla="*/ 307777 h 307777"/>
                          <a:gd name="connsiteX9" fmla="*/ 0 w 2571201"/>
                          <a:gd name="connsiteY9" fmla="*/ 307777 h 307777"/>
                          <a:gd name="connsiteX10" fmla="*/ 0 w 2571201"/>
                          <a:gd name="connsiteY10" fmla="*/ 0 h 3077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71201" h="307777" extrusionOk="0">
                            <a:moveTo>
                              <a:pt x="0" y="0"/>
                            </a:moveTo>
                            <a:cubicBezTo>
                              <a:pt x="298514" y="-13059"/>
                              <a:pt x="455953" y="-26557"/>
                              <a:pt x="617088" y="0"/>
                            </a:cubicBezTo>
                            <a:cubicBezTo>
                              <a:pt x="778223" y="26557"/>
                              <a:pt x="1047991" y="-5468"/>
                              <a:pt x="1182752" y="0"/>
                            </a:cubicBezTo>
                            <a:cubicBezTo>
                              <a:pt x="1317513" y="5468"/>
                              <a:pt x="1680058" y="26615"/>
                              <a:pt x="1876977" y="0"/>
                            </a:cubicBezTo>
                            <a:cubicBezTo>
                              <a:pt x="2073896" y="-26615"/>
                              <a:pt x="2314387" y="33475"/>
                              <a:pt x="2571201" y="0"/>
                            </a:cubicBezTo>
                            <a:cubicBezTo>
                              <a:pt x="2575788" y="131595"/>
                              <a:pt x="2565246" y="214584"/>
                              <a:pt x="2571201" y="307777"/>
                            </a:cubicBezTo>
                            <a:cubicBezTo>
                              <a:pt x="2439806" y="299710"/>
                              <a:pt x="2134801" y="319512"/>
                              <a:pt x="1979825" y="307777"/>
                            </a:cubicBezTo>
                            <a:cubicBezTo>
                              <a:pt x="1824849" y="296042"/>
                              <a:pt x="1662804" y="336224"/>
                              <a:pt x="1388449" y="307777"/>
                            </a:cubicBezTo>
                            <a:cubicBezTo>
                              <a:pt x="1114094" y="279330"/>
                              <a:pt x="1008504" y="322197"/>
                              <a:pt x="694224" y="307777"/>
                            </a:cubicBezTo>
                            <a:cubicBezTo>
                              <a:pt x="379944" y="293357"/>
                              <a:pt x="346772" y="278940"/>
                              <a:pt x="0" y="307777"/>
                            </a:cubicBezTo>
                            <a:cubicBezTo>
                              <a:pt x="11260" y="203020"/>
                              <a:pt x="2767" y="1118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100" dirty="0">
                    <a:solidFill>
                      <a:srgbClr val="F6F2CE"/>
                    </a:solidFill>
                    <a:latin typeface="Avenir Next" panose="020B0503020202020204" pitchFamily="34" charset="0"/>
                  </a:rPr>
                  <a:t>Ci/CD security metrics</a:t>
                </a:r>
              </a:p>
            </p:txBody>
          </p:sp>
          <p:sp>
            <p:nvSpPr>
              <p:cNvPr id="337" name="Security Verifications">
                <a:extLst>
                  <a:ext uri="{FF2B5EF4-FFF2-40B4-BE49-F238E27FC236}">
                    <a16:creationId xmlns:a16="http://schemas.microsoft.com/office/drawing/2014/main" id="{115D31E3-026C-DC4D-A8DF-CC84154695A8}"/>
                  </a:ext>
                </a:extLst>
              </p:cNvPr>
              <p:cNvSpPr txBox="1"/>
              <p:nvPr/>
            </p:nvSpPr>
            <p:spPr>
              <a:xfrm>
                <a:off x="462580" y="1751574"/>
                <a:ext cx="2287038" cy="330593"/>
              </a:xfrm>
              <a:prstGeom prst="roundRect">
                <a:avLst/>
              </a:prstGeom>
              <a:noFill/>
              <a:ln w="12700" cap="flat">
                <a:solidFill>
                  <a:srgbClr val="F3CA47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71201"/>
                          <a:gd name="connsiteY0" fmla="*/ 0 h 307777"/>
                          <a:gd name="connsiteX1" fmla="*/ 617088 w 2571201"/>
                          <a:gd name="connsiteY1" fmla="*/ 0 h 307777"/>
                          <a:gd name="connsiteX2" fmla="*/ 1182752 w 2571201"/>
                          <a:gd name="connsiteY2" fmla="*/ 0 h 307777"/>
                          <a:gd name="connsiteX3" fmla="*/ 1876977 w 2571201"/>
                          <a:gd name="connsiteY3" fmla="*/ 0 h 307777"/>
                          <a:gd name="connsiteX4" fmla="*/ 2571201 w 2571201"/>
                          <a:gd name="connsiteY4" fmla="*/ 0 h 307777"/>
                          <a:gd name="connsiteX5" fmla="*/ 2571201 w 2571201"/>
                          <a:gd name="connsiteY5" fmla="*/ 307777 h 307777"/>
                          <a:gd name="connsiteX6" fmla="*/ 1979825 w 2571201"/>
                          <a:gd name="connsiteY6" fmla="*/ 307777 h 307777"/>
                          <a:gd name="connsiteX7" fmla="*/ 1388449 w 2571201"/>
                          <a:gd name="connsiteY7" fmla="*/ 307777 h 307777"/>
                          <a:gd name="connsiteX8" fmla="*/ 694224 w 2571201"/>
                          <a:gd name="connsiteY8" fmla="*/ 307777 h 307777"/>
                          <a:gd name="connsiteX9" fmla="*/ 0 w 2571201"/>
                          <a:gd name="connsiteY9" fmla="*/ 307777 h 307777"/>
                          <a:gd name="connsiteX10" fmla="*/ 0 w 2571201"/>
                          <a:gd name="connsiteY10" fmla="*/ 0 h 3077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71201" h="307777" extrusionOk="0">
                            <a:moveTo>
                              <a:pt x="0" y="0"/>
                            </a:moveTo>
                            <a:cubicBezTo>
                              <a:pt x="298514" y="-13059"/>
                              <a:pt x="455953" y="-26557"/>
                              <a:pt x="617088" y="0"/>
                            </a:cubicBezTo>
                            <a:cubicBezTo>
                              <a:pt x="778223" y="26557"/>
                              <a:pt x="1047991" y="-5468"/>
                              <a:pt x="1182752" y="0"/>
                            </a:cubicBezTo>
                            <a:cubicBezTo>
                              <a:pt x="1317513" y="5468"/>
                              <a:pt x="1680058" y="26615"/>
                              <a:pt x="1876977" y="0"/>
                            </a:cubicBezTo>
                            <a:cubicBezTo>
                              <a:pt x="2073896" y="-26615"/>
                              <a:pt x="2314387" y="33475"/>
                              <a:pt x="2571201" y="0"/>
                            </a:cubicBezTo>
                            <a:cubicBezTo>
                              <a:pt x="2575788" y="131595"/>
                              <a:pt x="2565246" y="214584"/>
                              <a:pt x="2571201" y="307777"/>
                            </a:cubicBezTo>
                            <a:cubicBezTo>
                              <a:pt x="2439806" y="299710"/>
                              <a:pt x="2134801" y="319512"/>
                              <a:pt x="1979825" y="307777"/>
                            </a:cubicBezTo>
                            <a:cubicBezTo>
                              <a:pt x="1824849" y="296042"/>
                              <a:pt x="1662804" y="336224"/>
                              <a:pt x="1388449" y="307777"/>
                            </a:cubicBezTo>
                            <a:cubicBezTo>
                              <a:pt x="1114094" y="279330"/>
                              <a:pt x="1008504" y="322197"/>
                              <a:pt x="694224" y="307777"/>
                            </a:cubicBezTo>
                            <a:cubicBezTo>
                              <a:pt x="379944" y="293357"/>
                              <a:pt x="346772" y="278940"/>
                              <a:pt x="0" y="307777"/>
                            </a:cubicBezTo>
                            <a:cubicBezTo>
                              <a:pt x="11260" y="203020"/>
                              <a:pt x="2767" y="1118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100" dirty="0">
                    <a:solidFill>
                      <a:srgbClr val="F6F2CE"/>
                    </a:solidFill>
                    <a:latin typeface="Avenir Next" panose="020B0503020202020204" pitchFamily="34" charset="0"/>
                  </a:rPr>
                  <a:t>System metrics</a:t>
                </a:r>
              </a:p>
            </p:txBody>
          </p:sp>
          <p:sp>
            <p:nvSpPr>
              <p:cNvPr id="338" name="Security SLAs">
                <a:extLst>
                  <a:ext uri="{FF2B5EF4-FFF2-40B4-BE49-F238E27FC236}">
                    <a16:creationId xmlns:a16="http://schemas.microsoft.com/office/drawing/2014/main" id="{DEBD565B-106C-3048-9D9B-D41AC1E6D792}"/>
                  </a:ext>
                </a:extLst>
              </p:cNvPr>
              <p:cNvSpPr txBox="1"/>
              <p:nvPr/>
            </p:nvSpPr>
            <p:spPr>
              <a:xfrm>
                <a:off x="462580" y="2127857"/>
                <a:ext cx="2287038" cy="330593"/>
              </a:xfrm>
              <a:prstGeom prst="roundRect">
                <a:avLst/>
              </a:prstGeom>
              <a:noFill/>
              <a:ln w="12700" cap="flat">
                <a:solidFill>
                  <a:srgbClr val="F3CA47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71201"/>
                          <a:gd name="connsiteY0" fmla="*/ 0 h 307777"/>
                          <a:gd name="connsiteX1" fmla="*/ 617088 w 2571201"/>
                          <a:gd name="connsiteY1" fmla="*/ 0 h 307777"/>
                          <a:gd name="connsiteX2" fmla="*/ 1182752 w 2571201"/>
                          <a:gd name="connsiteY2" fmla="*/ 0 h 307777"/>
                          <a:gd name="connsiteX3" fmla="*/ 1876977 w 2571201"/>
                          <a:gd name="connsiteY3" fmla="*/ 0 h 307777"/>
                          <a:gd name="connsiteX4" fmla="*/ 2571201 w 2571201"/>
                          <a:gd name="connsiteY4" fmla="*/ 0 h 307777"/>
                          <a:gd name="connsiteX5" fmla="*/ 2571201 w 2571201"/>
                          <a:gd name="connsiteY5" fmla="*/ 307777 h 307777"/>
                          <a:gd name="connsiteX6" fmla="*/ 1979825 w 2571201"/>
                          <a:gd name="connsiteY6" fmla="*/ 307777 h 307777"/>
                          <a:gd name="connsiteX7" fmla="*/ 1388449 w 2571201"/>
                          <a:gd name="connsiteY7" fmla="*/ 307777 h 307777"/>
                          <a:gd name="connsiteX8" fmla="*/ 694224 w 2571201"/>
                          <a:gd name="connsiteY8" fmla="*/ 307777 h 307777"/>
                          <a:gd name="connsiteX9" fmla="*/ 0 w 2571201"/>
                          <a:gd name="connsiteY9" fmla="*/ 307777 h 307777"/>
                          <a:gd name="connsiteX10" fmla="*/ 0 w 2571201"/>
                          <a:gd name="connsiteY10" fmla="*/ 0 h 3077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71201" h="307777" extrusionOk="0">
                            <a:moveTo>
                              <a:pt x="0" y="0"/>
                            </a:moveTo>
                            <a:cubicBezTo>
                              <a:pt x="298514" y="-13059"/>
                              <a:pt x="455953" y="-26557"/>
                              <a:pt x="617088" y="0"/>
                            </a:cubicBezTo>
                            <a:cubicBezTo>
                              <a:pt x="778223" y="26557"/>
                              <a:pt x="1047991" y="-5468"/>
                              <a:pt x="1182752" y="0"/>
                            </a:cubicBezTo>
                            <a:cubicBezTo>
                              <a:pt x="1317513" y="5468"/>
                              <a:pt x="1680058" y="26615"/>
                              <a:pt x="1876977" y="0"/>
                            </a:cubicBezTo>
                            <a:cubicBezTo>
                              <a:pt x="2073896" y="-26615"/>
                              <a:pt x="2314387" y="33475"/>
                              <a:pt x="2571201" y="0"/>
                            </a:cubicBezTo>
                            <a:cubicBezTo>
                              <a:pt x="2575788" y="131595"/>
                              <a:pt x="2565246" y="214584"/>
                              <a:pt x="2571201" y="307777"/>
                            </a:cubicBezTo>
                            <a:cubicBezTo>
                              <a:pt x="2439806" y="299710"/>
                              <a:pt x="2134801" y="319512"/>
                              <a:pt x="1979825" y="307777"/>
                            </a:cubicBezTo>
                            <a:cubicBezTo>
                              <a:pt x="1824849" y="296042"/>
                              <a:pt x="1662804" y="336224"/>
                              <a:pt x="1388449" y="307777"/>
                            </a:cubicBezTo>
                            <a:cubicBezTo>
                              <a:pt x="1114094" y="279330"/>
                              <a:pt x="1008504" y="322197"/>
                              <a:pt x="694224" y="307777"/>
                            </a:cubicBezTo>
                            <a:cubicBezTo>
                              <a:pt x="379944" y="293357"/>
                              <a:pt x="346772" y="278940"/>
                              <a:pt x="0" y="307777"/>
                            </a:cubicBezTo>
                            <a:cubicBezTo>
                              <a:pt x="11260" y="203020"/>
                              <a:pt x="2767" y="1118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100" dirty="0">
                    <a:solidFill>
                      <a:srgbClr val="F6F2CE"/>
                    </a:solidFill>
                    <a:latin typeface="Avenir Next" panose="020B0503020202020204" pitchFamily="34" charset="0"/>
                  </a:rPr>
                  <a:t>Security SLAs</a:t>
                </a:r>
              </a:p>
            </p:txBody>
          </p:sp>
          <p:sp>
            <p:nvSpPr>
              <p:cNvPr id="339" name="Dashboards">
                <a:extLst>
                  <a:ext uri="{FF2B5EF4-FFF2-40B4-BE49-F238E27FC236}">
                    <a16:creationId xmlns:a16="http://schemas.microsoft.com/office/drawing/2014/main" id="{D35AAF54-672D-8444-89E2-F50E0CFE7668}"/>
                  </a:ext>
                </a:extLst>
              </p:cNvPr>
              <p:cNvSpPr txBox="1"/>
              <p:nvPr/>
            </p:nvSpPr>
            <p:spPr>
              <a:xfrm>
                <a:off x="462580" y="2504145"/>
                <a:ext cx="2287038" cy="330593"/>
              </a:xfrm>
              <a:prstGeom prst="roundRect">
                <a:avLst/>
              </a:prstGeom>
              <a:noFill/>
              <a:ln w="12700" cap="flat">
                <a:solidFill>
                  <a:srgbClr val="F3CA47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71201"/>
                          <a:gd name="connsiteY0" fmla="*/ 0 h 307777"/>
                          <a:gd name="connsiteX1" fmla="*/ 617088 w 2571201"/>
                          <a:gd name="connsiteY1" fmla="*/ 0 h 307777"/>
                          <a:gd name="connsiteX2" fmla="*/ 1182752 w 2571201"/>
                          <a:gd name="connsiteY2" fmla="*/ 0 h 307777"/>
                          <a:gd name="connsiteX3" fmla="*/ 1876977 w 2571201"/>
                          <a:gd name="connsiteY3" fmla="*/ 0 h 307777"/>
                          <a:gd name="connsiteX4" fmla="*/ 2571201 w 2571201"/>
                          <a:gd name="connsiteY4" fmla="*/ 0 h 307777"/>
                          <a:gd name="connsiteX5" fmla="*/ 2571201 w 2571201"/>
                          <a:gd name="connsiteY5" fmla="*/ 307777 h 307777"/>
                          <a:gd name="connsiteX6" fmla="*/ 1979825 w 2571201"/>
                          <a:gd name="connsiteY6" fmla="*/ 307777 h 307777"/>
                          <a:gd name="connsiteX7" fmla="*/ 1388449 w 2571201"/>
                          <a:gd name="connsiteY7" fmla="*/ 307777 h 307777"/>
                          <a:gd name="connsiteX8" fmla="*/ 694224 w 2571201"/>
                          <a:gd name="connsiteY8" fmla="*/ 307777 h 307777"/>
                          <a:gd name="connsiteX9" fmla="*/ 0 w 2571201"/>
                          <a:gd name="connsiteY9" fmla="*/ 307777 h 307777"/>
                          <a:gd name="connsiteX10" fmla="*/ 0 w 2571201"/>
                          <a:gd name="connsiteY10" fmla="*/ 0 h 3077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71201" h="307777" extrusionOk="0">
                            <a:moveTo>
                              <a:pt x="0" y="0"/>
                            </a:moveTo>
                            <a:cubicBezTo>
                              <a:pt x="298514" y="-13059"/>
                              <a:pt x="455953" y="-26557"/>
                              <a:pt x="617088" y="0"/>
                            </a:cubicBezTo>
                            <a:cubicBezTo>
                              <a:pt x="778223" y="26557"/>
                              <a:pt x="1047991" y="-5468"/>
                              <a:pt x="1182752" y="0"/>
                            </a:cubicBezTo>
                            <a:cubicBezTo>
                              <a:pt x="1317513" y="5468"/>
                              <a:pt x="1680058" y="26615"/>
                              <a:pt x="1876977" y="0"/>
                            </a:cubicBezTo>
                            <a:cubicBezTo>
                              <a:pt x="2073896" y="-26615"/>
                              <a:pt x="2314387" y="33475"/>
                              <a:pt x="2571201" y="0"/>
                            </a:cubicBezTo>
                            <a:cubicBezTo>
                              <a:pt x="2575788" y="131595"/>
                              <a:pt x="2565246" y="214584"/>
                              <a:pt x="2571201" y="307777"/>
                            </a:cubicBezTo>
                            <a:cubicBezTo>
                              <a:pt x="2439806" y="299710"/>
                              <a:pt x="2134801" y="319512"/>
                              <a:pt x="1979825" y="307777"/>
                            </a:cubicBezTo>
                            <a:cubicBezTo>
                              <a:pt x="1824849" y="296042"/>
                              <a:pt x="1662804" y="336224"/>
                              <a:pt x="1388449" y="307777"/>
                            </a:cubicBezTo>
                            <a:cubicBezTo>
                              <a:pt x="1114094" y="279330"/>
                              <a:pt x="1008504" y="322197"/>
                              <a:pt x="694224" y="307777"/>
                            </a:cubicBezTo>
                            <a:cubicBezTo>
                              <a:pt x="379944" y="293357"/>
                              <a:pt x="346772" y="278940"/>
                              <a:pt x="0" y="307777"/>
                            </a:cubicBezTo>
                            <a:cubicBezTo>
                              <a:pt x="11260" y="203020"/>
                              <a:pt x="2767" y="1118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100" dirty="0">
                    <a:solidFill>
                      <a:srgbClr val="F6F2CE"/>
                    </a:solidFill>
                    <a:latin typeface="Avenir Next" panose="020B0503020202020204" pitchFamily="34" charset="0"/>
                  </a:rPr>
                  <a:t>Centralised dashboards</a:t>
                </a:r>
              </a:p>
            </p:txBody>
          </p:sp>
          <p:sp>
            <p:nvSpPr>
              <p:cNvPr id="340" name="Self-service">
                <a:extLst>
                  <a:ext uri="{FF2B5EF4-FFF2-40B4-BE49-F238E27FC236}">
                    <a16:creationId xmlns:a16="http://schemas.microsoft.com/office/drawing/2014/main" id="{61B1A756-7C47-A24D-A7E4-5B8A70366CA9}"/>
                  </a:ext>
                </a:extLst>
              </p:cNvPr>
              <p:cNvSpPr txBox="1"/>
              <p:nvPr/>
            </p:nvSpPr>
            <p:spPr>
              <a:xfrm>
                <a:off x="462580" y="2880430"/>
                <a:ext cx="2287038" cy="544506"/>
              </a:xfrm>
              <a:prstGeom prst="roundRect">
                <a:avLst/>
              </a:prstGeom>
              <a:noFill/>
              <a:ln w="12700" cap="flat">
                <a:solidFill>
                  <a:srgbClr val="F3CA47"/>
                </a:solidFill>
                <a:miter lim="800000"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2571201"/>
                          <a:gd name="connsiteY0" fmla="*/ 0 h 307777"/>
                          <a:gd name="connsiteX1" fmla="*/ 617088 w 2571201"/>
                          <a:gd name="connsiteY1" fmla="*/ 0 h 307777"/>
                          <a:gd name="connsiteX2" fmla="*/ 1182752 w 2571201"/>
                          <a:gd name="connsiteY2" fmla="*/ 0 h 307777"/>
                          <a:gd name="connsiteX3" fmla="*/ 1876977 w 2571201"/>
                          <a:gd name="connsiteY3" fmla="*/ 0 h 307777"/>
                          <a:gd name="connsiteX4" fmla="*/ 2571201 w 2571201"/>
                          <a:gd name="connsiteY4" fmla="*/ 0 h 307777"/>
                          <a:gd name="connsiteX5" fmla="*/ 2571201 w 2571201"/>
                          <a:gd name="connsiteY5" fmla="*/ 307777 h 307777"/>
                          <a:gd name="connsiteX6" fmla="*/ 1979825 w 2571201"/>
                          <a:gd name="connsiteY6" fmla="*/ 307777 h 307777"/>
                          <a:gd name="connsiteX7" fmla="*/ 1388449 w 2571201"/>
                          <a:gd name="connsiteY7" fmla="*/ 307777 h 307777"/>
                          <a:gd name="connsiteX8" fmla="*/ 694224 w 2571201"/>
                          <a:gd name="connsiteY8" fmla="*/ 307777 h 307777"/>
                          <a:gd name="connsiteX9" fmla="*/ 0 w 2571201"/>
                          <a:gd name="connsiteY9" fmla="*/ 307777 h 307777"/>
                          <a:gd name="connsiteX10" fmla="*/ 0 w 2571201"/>
                          <a:gd name="connsiteY10" fmla="*/ 0 h 3077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571201" h="307777" extrusionOk="0">
                            <a:moveTo>
                              <a:pt x="0" y="0"/>
                            </a:moveTo>
                            <a:cubicBezTo>
                              <a:pt x="298514" y="-13059"/>
                              <a:pt x="455953" y="-26557"/>
                              <a:pt x="617088" y="0"/>
                            </a:cubicBezTo>
                            <a:cubicBezTo>
                              <a:pt x="778223" y="26557"/>
                              <a:pt x="1047991" y="-5468"/>
                              <a:pt x="1182752" y="0"/>
                            </a:cubicBezTo>
                            <a:cubicBezTo>
                              <a:pt x="1317513" y="5468"/>
                              <a:pt x="1680058" y="26615"/>
                              <a:pt x="1876977" y="0"/>
                            </a:cubicBezTo>
                            <a:cubicBezTo>
                              <a:pt x="2073896" y="-26615"/>
                              <a:pt x="2314387" y="33475"/>
                              <a:pt x="2571201" y="0"/>
                            </a:cubicBezTo>
                            <a:cubicBezTo>
                              <a:pt x="2575788" y="131595"/>
                              <a:pt x="2565246" y="214584"/>
                              <a:pt x="2571201" y="307777"/>
                            </a:cubicBezTo>
                            <a:cubicBezTo>
                              <a:pt x="2439806" y="299710"/>
                              <a:pt x="2134801" y="319512"/>
                              <a:pt x="1979825" y="307777"/>
                            </a:cubicBezTo>
                            <a:cubicBezTo>
                              <a:pt x="1824849" y="296042"/>
                              <a:pt x="1662804" y="336224"/>
                              <a:pt x="1388449" y="307777"/>
                            </a:cubicBezTo>
                            <a:cubicBezTo>
                              <a:pt x="1114094" y="279330"/>
                              <a:pt x="1008504" y="322197"/>
                              <a:pt x="694224" y="307777"/>
                            </a:cubicBezTo>
                            <a:cubicBezTo>
                              <a:pt x="379944" y="293357"/>
                              <a:pt x="346772" y="278940"/>
                              <a:pt x="0" y="307777"/>
                            </a:cubicBezTo>
                            <a:cubicBezTo>
                              <a:pt x="11260" y="203020"/>
                              <a:pt x="2767" y="11183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BE" sz="1100" dirty="0">
                    <a:solidFill>
                      <a:srgbClr val="F6F2CE"/>
                    </a:solidFill>
                    <a:latin typeface="Avenir Next" panose="020B0503020202020204" pitchFamily="34" charset="0"/>
                  </a:rPr>
                  <a:t>Self-service capabilities for dev and ops</a:t>
                </a:r>
              </a:p>
            </p:txBody>
          </p:sp>
        </p:grpSp>
        <p:sp>
          <p:nvSpPr>
            <p:cNvPr id="341" name="Automated Container Security Scanning">
              <a:extLst>
                <a:ext uri="{FF2B5EF4-FFF2-40B4-BE49-F238E27FC236}">
                  <a16:creationId xmlns:a16="http://schemas.microsoft.com/office/drawing/2014/main" id="{82D030A1-DD62-2548-AC99-BA6279B528E8}"/>
                </a:ext>
              </a:extLst>
            </p:cNvPr>
            <p:cNvSpPr txBox="1"/>
            <p:nvPr/>
          </p:nvSpPr>
          <p:spPr>
            <a:xfrm>
              <a:off x="9574893" y="2950600"/>
              <a:ext cx="2571201" cy="583400"/>
            </a:xfrm>
            <a:prstGeom prst="roundRect">
              <a:avLst/>
            </a:prstGeom>
            <a:noFill/>
            <a:ln w="12700" cap="flat">
              <a:solidFill>
                <a:srgbClr val="F3CA47"/>
              </a:solidFill>
              <a:miter lim="800000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71201"/>
                        <a:gd name="connsiteY0" fmla="*/ 0 h 307777"/>
                        <a:gd name="connsiteX1" fmla="*/ 617088 w 2571201"/>
                        <a:gd name="connsiteY1" fmla="*/ 0 h 307777"/>
                        <a:gd name="connsiteX2" fmla="*/ 1182752 w 2571201"/>
                        <a:gd name="connsiteY2" fmla="*/ 0 h 307777"/>
                        <a:gd name="connsiteX3" fmla="*/ 1876977 w 2571201"/>
                        <a:gd name="connsiteY3" fmla="*/ 0 h 307777"/>
                        <a:gd name="connsiteX4" fmla="*/ 2571201 w 2571201"/>
                        <a:gd name="connsiteY4" fmla="*/ 0 h 307777"/>
                        <a:gd name="connsiteX5" fmla="*/ 2571201 w 2571201"/>
                        <a:gd name="connsiteY5" fmla="*/ 307777 h 307777"/>
                        <a:gd name="connsiteX6" fmla="*/ 1979825 w 2571201"/>
                        <a:gd name="connsiteY6" fmla="*/ 307777 h 307777"/>
                        <a:gd name="connsiteX7" fmla="*/ 1388449 w 2571201"/>
                        <a:gd name="connsiteY7" fmla="*/ 307777 h 307777"/>
                        <a:gd name="connsiteX8" fmla="*/ 694224 w 2571201"/>
                        <a:gd name="connsiteY8" fmla="*/ 307777 h 307777"/>
                        <a:gd name="connsiteX9" fmla="*/ 0 w 2571201"/>
                        <a:gd name="connsiteY9" fmla="*/ 307777 h 307777"/>
                        <a:gd name="connsiteX10" fmla="*/ 0 w 2571201"/>
                        <a:gd name="connsiteY10" fmla="*/ 0 h 307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71201" h="307777" extrusionOk="0">
                          <a:moveTo>
                            <a:pt x="0" y="0"/>
                          </a:moveTo>
                          <a:cubicBezTo>
                            <a:pt x="298514" y="-13059"/>
                            <a:pt x="455953" y="-26557"/>
                            <a:pt x="617088" y="0"/>
                          </a:cubicBezTo>
                          <a:cubicBezTo>
                            <a:pt x="778223" y="26557"/>
                            <a:pt x="1047991" y="-5468"/>
                            <a:pt x="1182752" y="0"/>
                          </a:cubicBezTo>
                          <a:cubicBezTo>
                            <a:pt x="1317513" y="5468"/>
                            <a:pt x="1680058" y="26615"/>
                            <a:pt x="1876977" y="0"/>
                          </a:cubicBezTo>
                          <a:cubicBezTo>
                            <a:pt x="2073896" y="-26615"/>
                            <a:pt x="2314387" y="33475"/>
                            <a:pt x="2571201" y="0"/>
                          </a:cubicBezTo>
                          <a:cubicBezTo>
                            <a:pt x="2575788" y="131595"/>
                            <a:pt x="2565246" y="214584"/>
                            <a:pt x="2571201" y="307777"/>
                          </a:cubicBezTo>
                          <a:cubicBezTo>
                            <a:pt x="2439806" y="299710"/>
                            <a:pt x="2134801" y="319512"/>
                            <a:pt x="1979825" y="307777"/>
                          </a:cubicBezTo>
                          <a:cubicBezTo>
                            <a:pt x="1824849" y="296042"/>
                            <a:pt x="1662804" y="336224"/>
                            <a:pt x="1388449" y="307777"/>
                          </a:cubicBezTo>
                          <a:cubicBezTo>
                            <a:pt x="1114094" y="279330"/>
                            <a:pt x="1008504" y="322197"/>
                            <a:pt x="694224" y="307777"/>
                          </a:cubicBezTo>
                          <a:cubicBezTo>
                            <a:pt x="379944" y="293357"/>
                            <a:pt x="346772" y="278940"/>
                            <a:pt x="0" y="307777"/>
                          </a:cubicBezTo>
                          <a:cubicBezTo>
                            <a:pt x="11260" y="203020"/>
                            <a:pt x="2767" y="11183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BE" sz="1200" dirty="0">
                  <a:solidFill>
                    <a:srgbClr val="F6F2CE"/>
                  </a:solidFill>
                  <a:latin typeface="Avenir Next" panose="020B0503020202020204" pitchFamily="34" charset="0"/>
                </a:rPr>
                <a:t>Continuous feedback from prod to dev</a:t>
              </a:r>
            </a:p>
          </p:txBody>
        </p:sp>
      </p:grpSp>
      <p:sp>
        <p:nvSpPr>
          <p:cNvPr id="3" name="A code 1">
            <a:extLst>
              <a:ext uri="{FF2B5EF4-FFF2-40B4-BE49-F238E27FC236}">
                <a16:creationId xmlns:a16="http://schemas.microsoft.com/office/drawing/2014/main" id="{38FD56EC-8BC0-B448-A637-566FBB4E37EF}"/>
              </a:ext>
            </a:extLst>
          </p:cNvPr>
          <p:cNvSpPr/>
          <p:nvPr/>
        </p:nvSpPr>
        <p:spPr>
          <a:xfrm rot="5400000">
            <a:off x="3211654" y="807420"/>
            <a:ext cx="703417" cy="784876"/>
          </a:xfrm>
          <a:prstGeom prst="bentArrow">
            <a:avLst/>
          </a:prstGeom>
          <a:solidFill>
            <a:srgbClr val="F6F2CE"/>
          </a:solidFill>
          <a:ln>
            <a:solidFill>
              <a:srgbClr val="F3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66" name="A build 1">
            <a:extLst>
              <a:ext uri="{FF2B5EF4-FFF2-40B4-BE49-F238E27FC236}">
                <a16:creationId xmlns:a16="http://schemas.microsoft.com/office/drawing/2014/main" id="{9622129F-CFCF-2E43-8A92-14BB3D2BBDF8}"/>
              </a:ext>
            </a:extLst>
          </p:cNvPr>
          <p:cNvSpPr/>
          <p:nvPr/>
        </p:nvSpPr>
        <p:spPr>
          <a:xfrm flipV="1">
            <a:off x="1925839" y="2118010"/>
            <a:ext cx="595351" cy="766399"/>
          </a:xfrm>
          <a:prstGeom prst="bentArrow">
            <a:avLst/>
          </a:prstGeom>
          <a:solidFill>
            <a:srgbClr val="F6F2CE"/>
          </a:solidFill>
          <a:ln>
            <a:solidFill>
              <a:srgbClr val="F3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67" name="A test 2">
            <a:extLst>
              <a:ext uri="{FF2B5EF4-FFF2-40B4-BE49-F238E27FC236}">
                <a16:creationId xmlns:a16="http://schemas.microsoft.com/office/drawing/2014/main" id="{6A5235EF-DBBC-C148-97D4-2E178311D1C0}"/>
              </a:ext>
            </a:extLst>
          </p:cNvPr>
          <p:cNvSpPr/>
          <p:nvPr/>
        </p:nvSpPr>
        <p:spPr>
          <a:xfrm rot="10800000" flipV="1">
            <a:off x="4884879" y="4164186"/>
            <a:ext cx="617826" cy="760547"/>
          </a:xfrm>
          <a:prstGeom prst="bentArrow">
            <a:avLst/>
          </a:prstGeom>
          <a:solidFill>
            <a:srgbClr val="F6F2CE"/>
          </a:solidFill>
          <a:ln>
            <a:solidFill>
              <a:srgbClr val="F3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73" name="A test">
            <a:extLst>
              <a:ext uri="{FF2B5EF4-FFF2-40B4-BE49-F238E27FC236}">
                <a16:creationId xmlns:a16="http://schemas.microsoft.com/office/drawing/2014/main" id="{3DEE3F6D-BBF2-5A4E-B13F-DC74E893299A}"/>
              </a:ext>
            </a:extLst>
          </p:cNvPr>
          <p:cNvSpPr/>
          <p:nvPr/>
        </p:nvSpPr>
        <p:spPr>
          <a:xfrm rot="16200000" flipV="1">
            <a:off x="3262737" y="4583530"/>
            <a:ext cx="672003" cy="949987"/>
          </a:xfrm>
          <a:prstGeom prst="bentArrow">
            <a:avLst/>
          </a:prstGeom>
          <a:solidFill>
            <a:srgbClr val="F6F2CE"/>
          </a:solidFill>
          <a:ln>
            <a:solidFill>
              <a:srgbClr val="F3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75" name="A build 2">
            <a:extLst>
              <a:ext uri="{FF2B5EF4-FFF2-40B4-BE49-F238E27FC236}">
                <a16:creationId xmlns:a16="http://schemas.microsoft.com/office/drawing/2014/main" id="{29268DA3-BE31-A04E-B23A-6B4783B1793F}"/>
              </a:ext>
            </a:extLst>
          </p:cNvPr>
          <p:cNvSpPr/>
          <p:nvPr/>
        </p:nvSpPr>
        <p:spPr>
          <a:xfrm>
            <a:off x="1956603" y="3454974"/>
            <a:ext cx="564587" cy="760547"/>
          </a:xfrm>
          <a:prstGeom prst="bentArrow">
            <a:avLst/>
          </a:prstGeom>
          <a:solidFill>
            <a:srgbClr val="F6F2CE"/>
          </a:solidFill>
          <a:ln>
            <a:solidFill>
              <a:srgbClr val="F3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4" name="A plan">
            <a:extLst>
              <a:ext uri="{FF2B5EF4-FFF2-40B4-BE49-F238E27FC236}">
                <a16:creationId xmlns:a16="http://schemas.microsoft.com/office/drawing/2014/main" id="{21C4E4AB-3758-8248-9439-3D235F15AED0}"/>
              </a:ext>
            </a:extLst>
          </p:cNvPr>
          <p:cNvSpPr/>
          <p:nvPr/>
        </p:nvSpPr>
        <p:spPr>
          <a:xfrm>
            <a:off x="5321318" y="1673130"/>
            <a:ext cx="400927" cy="664620"/>
          </a:xfrm>
          <a:prstGeom prst="downArrow">
            <a:avLst/>
          </a:prstGeom>
          <a:solidFill>
            <a:srgbClr val="F6F2CE"/>
          </a:solidFill>
          <a:ln>
            <a:solidFill>
              <a:srgbClr val="F3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83" name="A operate">
            <a:extLst>
              <a:ext uri="{FF2B5EF4-FFF2-40B4-BE49-F238E27FC236}">
                <a16:creationId xmlns:a16="http://schemas.microsoft.com/office/drawing/2014/main" id="{C031C00C-B8C7-EF48-813E-3C4E16AC2C8C}"/>
              </a:ext>
            </a:extLst>
          </p:cNvPr>
          <p:cNvSpPr/>
          <p:nvPr/>
        </p:nvSpPr>
        <p:spPr>
          <a:xfrm rot="5400000" flipV="1">
            <a:off x="8585772" y="1637587"/>
            <a:ext cx="496544" cy="446539"/>
          </a:xfrm>
          <a:prstGeom prst="bentArrow">
            <a:avLst/>
          </a:prstGeom>
          <a:solidFill>
            <a:srgbClr val="F3CA47"/>
          </a:solidFill>
          <a:ln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86" name="A deploy">
            <a:extLst>
              <a:ext uri="{FF2B5EF4-FFF2-40B4-BE49-F238E27FC236}">
                <a16:creationId xmlns:a16="http://schemas.microsoft.com/office/drawing/2014/main" id="{CF6FB692-234A-AA4D-B74C-CDFE6F862681}"/>
              </a:ext>
            </a:extLst>
          </p:cNvPr>
          <p:cNvSpPr/>
          <p:nvPr/>
        </p:nvSpPr>
        <p:spPr>
          <a:xfrm rot="5400000" flipV="1">
            <a:off x="7332404" y="711631"/>
            <a:ext cx="712512" cy="572950"/>
          </a:xfrm>
          <a:prstGeom prst="bentArrow">
            <a:avLst/>
          </a:prstGeom>
          <a:solidFill>
            <a:srgbClr val="F3CA47"/>
          </a:solidFill>
          <a:ln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87" name="A monitor">
            <a:extLst>
              <a:ext uri="{FF2B5EF4-FFF2-40B4-BE49-F238E27FC236}">
                <a16:creationId xmlns:a16="http://schemas.microsoft.com/office/drawing/2014/main" id="{4C9F045E-4693-0044-899D-51E44022F5AB}"/>
              </a:ext>
            </a:extLst>
          </p:cNvPr>
          <p:cNvSpPr/>
          <p:nvPr/>
        </p:nvSpPr>
        <p:spPr>
          <a:xfrm rot="16200000">
            <a:off x="7989799" y="3900135"/>
            <a:ext cx="603649" cy="1531381"/>
          </a:xfrm>
          <a:prstGeom prst="bentArrow">
            <a:avLst/>
          </a:prstGeom>
          <a:solidFill>
            <a:srgbClr val="F3CA47"/>
          </a:solidFill>
          <a:ln>
            <a:solidFill>
              <a:srgbClr val="F6F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BE" sz="1600">
              <a:solidFill>
                <a:schemeClr val="tx1"/>
              </a:solidFill>
            </a:endParaRPr>
          </a:p>
        </p:txBody>
      </p:sp>
      <p:sp>
        <p:nvSpPr>
          <p:cNvPr id="88" name="Secure CI/CD pipeline">
            <a:extLst>
              <a:ext uri="{FF2B5EF4-FFF2-40B4-BE49-F238E27FC236}">
                <a16:creationId xmlns:a16="http://schemas.microsoft.com/office/drawing/2014/main" id="{653636D7-CE1C-4646-B411-962A72BEF565}"/>
              </a:ext>
            </a:extLst>
          </p:cNvPr>
          <p:cNvSpPr txBox="1"/>
          <p:nvPr/>
        </p:nvSpPr>
        <p:spPr>
          <a:xfrm>
            <a:off x="6582907" y="5452435"/>
            <a:ext cx="2251137" cy="306467"/>
          </a:xfrm>
          <a:prstGeom prst="roundRect">
            <a:avLst/>
          </a:prstGeom>
          <a:noFill/>
          <a:ln w="12700" cap="flat">
            <a:solidFill>
              <a:srgbClr val="F3CA47"/>
            </a:solidFill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71201"/>
                      <a:gd name="connsiteY0" fmla="*/ 0 h 307777"/>
                      <a:gd name="connsiteX1" fmla="*/ 617088 w 2571201"/>
                      <a:gd name="connsiteY1" fmla="*/ 0 h 307777"/>
                      <a:gd name="connsiteX2" fmla="*/ 1182752 w 2571201"/>
                      <a:gd name="connsiteY2" fmla="*/ 0 h 307777"/>
                      <a:gd name="connsiteX3" fmla="*/ 1876977 w 2571201"/>
                      <a:gd name="connsiteY3" fmla="*/ 0 h 307777"/>
                      <a:gd name="connsiteX4" fmla="*/ 2571201 w 2571201"/>
                      <a:gd name="connsiteY4" fmla="*/ 0 h 307777"/>
                      <a:gd name="connsiteX5" fmla="*/ 2571201 w 2571201"/>
                      <a:gd name="connsiteY5" fmla="*/ 307777 h 307777"/>
                      <a:gd name="connsiteX6" fmla="*/ 1979825 w 2571201"/>
                      <a:gd name="connsiteY6" fmla="*/ 307777 h 307777"/>
                      <a:gd name="connsiteX7" fmla="*/ 1388449 w 2571201"/>
                      <a:gd name="connsiteY7" fmla="*/ 307777 h 307777"/>
                      <a:gd name="connsiteX8" fmla="*/ 694224 w 2571201"/>
                      <a:gd name="connsiteY8" fmla="*/ 307777 h 307777"/>
                      <a:gd name="connsiteX9" fmla="*/ 0 w 2571201"/>
                      <a:gd name="connsiteY9" fmla="*/ 307777 h 307777"/>
                      <a:gd name="connsiteX10" fmla="*/ 0 w 2571201"/>
                      <a:gd name="connsiteY10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1201" h="307777" extrusionOk="0">
                        <a:moveTo>
                          <a:pt x="0" y="0"/>
                        </a:moveTo>
                        <a:cubicBezTo>
                          <a:pt x="298514" y="-13059"/>
                          <a:pt x="455953" y="-26557"/>
                          <a:pt x="617088" y="0"/>
                        </a:cubicBezTo>
                        <a:cubicBezTo>
                          <a:pt x="778223" y="26557"/>
                          <a:pt x="1047991" y="-5468"/>
                          <a:pt x="1182752" y="0"/>
                        </a:cubicBezTo>
                        <a:cubicBezTo>
                          <a:pt x="1317513" y="5468"/>
                          <a:pt x="1680058" y="26615"/>
                          <a:pt x="1876977" y="0"/>
                        </a:cubicBezTo>
                        <a:cubicBezTo>
                          <a:pt x="2073896" y="-26615"/>
                          <a:pt x="2314387" y="33475"/>
                          <a:pt x="2571201" y="0"/>
                        </a:cubicBezTo>
                        <a:cubicBezTo>
                          <a:pt x="2575788" y="131595"/>
                          <a:pt x="2565246" y="214584"/>
                          <a:pt x="2571201" y="307777"/>
                        </a:cubicBezTo>
                        <a:cubicBezTo>
                          <a:pt x="2439806" y="299710"/>
                          <a:pt x="2134801" y="319512"/>
                          <a:pt x="1979825" y="307777"/>
                        </a:cubicBezTo>
                        <a:cubicBezTo>
                          <a:pt x="1824849" y="296042"/>
                          <a:pt x="1662804" y="336224"/>
                          <a:pt x="1388449" y="307777"/>
                        </a:cubicBezTo>
                        <a:cubicBezTo>
                          <a:pt x="1114094" y="279330"/>
                          <a:pt x="1008504" y="322197"/>
                          <a:pt x="694224" y="307777"/>
                        </a:cubicBezTo>
                        <a:cubicBezTo>
                          <a:pt x="379944" y="293357"/>
                          <a:pt x="346772" y="278940"/>
                          <a:pt x="0" y="307777"/>
                        </a:cubicBezTo>
                        <a:cubicBezTo>
                          <a:pt x="11260" y="203020"/>
                          <a:pt x="2767" y="111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BE" sz="1200" dirty="0">
                <a:solidFill>
                  <a:srgbClr val="F6F2CE"/>
                </a:solidFill>
                <a:latin typeface="Avenir Next" panose="020B0503020202020204" pitchFamily="34" charset="0"/>
              </a:rPr>
              <a:t>Secure the Ci/CD pipeline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182111E-4CA1-DE4A-8288-1F80F9088B92}"/>
              </a:ext>
            </a:extLst>
          </p:cNvPr>
          <p:cNvSpPr/>
          <p:nvPr/>
        </p:nvSpPr>
        <p:spPr>
          <a:xfrm>
            <a:off x="12204029" y="-8500"/>
            <a:ext cx="8154191" cy="6858000"/>
          </a:xfrm>
          <a:prstGeom prst="rect">
            <a:avLst/>
          </a:prstGeom>
          <a:solidFill>
            <a:srgbClr val="F6F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94532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1" grpId="0" animBg="1"/>
      <p:bldP spid="163" grpId="0" animBg="1"/>
      <p:bldP spid="166" grpId="0" animBg="1"/>
      <p:bldP spid="167" grpId="0" animBg="1"/>
      <p:bldP spid="168" grpId="0" animBg="1"/>
      <p:bldP spid="3" grpId="0" animBg="1"/>
      <p:bldP spid="66" grpId="0" animBg="1"/>
      <p:bldP spid="67" grpId="0" animBg="1"/>
      <p:bldP spid="73" grpId="0" animBg="1"/>
      <p:bldP spid="75" grpId="0" animBg="1"/>
      <p:bldP spid="4" grpId="0" animBg="1"/>
      <p:bldP spid="83" grpId="0" animBg="1"/>
      <p:bldP spid="86" grpId="0" animBg="1"/>
      <p:bldP spid="87" grpId="0" animBg="1"/>
      <p:bldP spid="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840</Words>
  <Application>Microsoft Macintosh PowerPoint</Application>
  <PresentationFormat>Widescreen</PresentationFormat>
  <Paragraphs>185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Avenir Next</vt:lpstr>
      <vt:lpstr>Avenir Next Demi Bold</vt:lpstr>
      <vt:lpstr>Avenir Next Medium</vt:lpstr>
      <vt:lpstr>Calibri</vt:lpstr>
      <vt:lpstr>Calibri Light</vt:lpstr>
      <vt:lpstr>Futura</vt:lpstr>
      <vt:lpstr>Futura Medium</vt:lpstr>
      <vt:lpstr>Office Theme</vt:lpstr>
      <vt:lpstr>Lean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Verslegers</dc:creator>
  <cp:lastModifiedBy>Dennis Verslegers</cp:lastModifiedBy>
  <cp:revision>106</cp:revision>
  <dcterms:created xsi:type="dcterms:W3CDTF">2020-05-27T15:24:53Z</dcterms:created>
  <dcterms:modified xsi:type="dcterms:W3CDTF">2020-06-14T13:05:56Z</dcterms:modified>
</cp:coreProperties>
</file>